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56" r:id="rId5"/>
    <p:sldId id="270" r:id="rId6"/>
    <p:sldId id="271" r:id="rId7"/>
    <p:sldId id="269" r:id="rId8"/>
    <p:sldId id="274" r:id="rId9"/>
    <p:sldId id="272" r:id="rId10"/>
    <p:sldId id="273" r:id="rId11"/>
    <p:sldId id="279" r:id="rId12"/>
    <p:sldId id="277" r:id="rId13"/>
    <p:sldId id="280" r:id="rId14"/>
    <p:sldId id="281" r:id="rId15"/>
    <p:sldId id="282" r:id="rId16"/>
    <p:sldId id="275" r:id="rId17"/>
    <p:sldId id="267" r:id="rId18"/>
  </p:sldIdLst>
  <p:sldSz cx="12192000" cy="6858000"/>
  <p:notesSz cx="6858000" cy="9144000"/>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72" d="100"/>
          <a:sy n="72" d="100"/>
        </p:scale>
        <p:origin x="660" y="60"/>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01724-5C5A-402A-B907-ECA89FAFA97F}" type="doc">
      <dgm:prSet loTypeId="urn:microsoft.com/office/officeart/2018/2/layout/IconVerticalSolidList#2" loCatId="icon" qsTypeId="urn:microsoft.com/office/officeart/2005/8/quickstyle/simple1" qsCatId="simple" csTypeId="urn:microsoft.com/office/officeart/2018/5/colors/Iconchunking_neutralbg_colorful5" csCatId="colorful" phldr="1"/>
      <dgm:spPr/>
    </dgm:pt>
    <dgm:pt modelId="{6FA86730-1CE5-4EBE-A9BA-FC19829C945A}">
      <dgm:prSet phldrT="[Text]"/>
      <dgm:spPr/>
      <dgm:t>
        <a:bodyPr rtlCol="0"/>
        <a:lstStyle/>
        <a:p>
          <a:pPr>
            <a:lnSpc>
              <a:spcPct val="100000"/>
            </a:lnSpc>
          </a:pPr>
          <a:r>
            <a:rPr kumimoji="1" lang="en-US" altLang="ja-JP" dirty="0">
              <a:latin typeface="Meiryo UI" panose="020B0604030504040204" pitchFamily="50" charset="-128"/>
              <a:ea typeface="Meiryo UI" panose="020B0604030504040204" pitchFamily="50" charset="-128"/>
            </a:rPr>
            <a:t>ESP32</a:t>
          </a:r>
          <a:r>
            <a:rPr kumimoji="1" lang="ja-JP" altLang="ja-JP" dirty="0">
              <a:latin typeface="Meiryo UI" panose="020B0604030504040204" pitchFamily="50" charset="-128"/>
              <a:ea typeface="Meiryo UI" panose="020B0604030504040204" pitchFamily="50" charset="-128"/>
            </a:rPr>
            <a:t>マイクロコントローラ</a:t>
          </a:r>
          <a:endParaRPr lang="ja" dirty="0">
            <a:latin typeface="Meiryo UI" panose="020B0604030504040204" pitchFamily="50" charset="-128"/>
            <a:ea typeface="Meiryo UI" panose="020B0604030504040204" pitchFamily="50" charset="-128"/>
          </a:endParaRPr>
        </a:p>
      </dgm:t>
    </dgm:pt>
    <dgm:pt modelId="{A1BB3DDB-A2CF-407F-9044-E3AC1B808421}" type="parTrans" cxnId="{ACB259CB-0782-437C-AE91-04CE095D2AE5}">
      <dgm:prSet/>
      <dgm:spPr/>
      <dgm:t>
        <a:bodyPr rtlCol="0"/>
        <a:lstStyle/>
        <a:p>
          <a:pPr rtl="0"/>
          <a:endParaRPr lang="en-US"/>
        </a:p>
      </dgm:t>
    </dgm:pt>
    <dgm:pt modelId="{F397379E-0BDA-46CE-8393-B1D10C55E1BA}" type="sibTrans" cxnId="{ACB259CB-0782-437C-AE91-04CE095D2AE5}">
      <dgm:prSet/>
      <dgm:spPr/>
      <dgm:t>
        <a:bodyPr rtlCol="0"/>
        <a:lstStyle/>
        <a:p>
          <a:pPr rtl="0"/>
          <a:endParaRPr lang="en-US"/>
        </a:p>
      </dgm:t>
    </dgm:pt>
    <dgm:pt modelId="{6ABE9384-859D-4C4C-B983-2B1E39A8B348}">
      <dgm:prSet phldrT="[Text]"/>
      <dgm:spPr/>
      <dgm:t>
        <a:bodyPr rtlCol="0"/>
        <a:lstStyle/>
        <a:p>
          <a:pPr>
            <a:lnSpc>
              <a:spcPct val="100000"/>
            </a:lnSpc>
          </a:pPr>
          <a:r>
            <a:rPr kumimoji="1" lang="en-US" altLang="ja-JP" dirty="0">
              <a:latin typeface="Meiryo UI" panose="020B0604030504040204" pitchFamily="50" charset="-128"/>
              <a:ea typeface="Meiryo UI" panose="020B0604030504040204" pitchFamily="50" charset="-128"/>
            </a:rPr>
            <a:t>GROVE</a:t>
          </a:r>
          <a:r>
            <a:rPr kumimoji="1" lang="ja-JP" altLang="en-US" dirty="0">
              <a:latin typeface="Meiryo UI" panose="020B0604030504040204" pitchFamily="50" charset="-128"/>
              <a:ea typeface="Meiryo UI" panose="020B0604030504040204" pitchFamily="50" charset="-128"/>
            </a:rPr>
            <a:t>系センサー</a:t>
          </a:r>
          <a:endParaRPr lang="ja" dirty="0">
            <a:latin typeface="Meiryo UI" panose="020B0604030504040204" pitchFamily="50" charset="-128"/>
            <a:ea typeface="Meiryo UI" panose="020B0604030504040204" pitchFamily="50" charset="-128"/>
          </a:endParaRPr>
        </a:p>
      </dgm:t>
    </dgm:pt>
    <dgm:pt modelId="{4C63E530-1425-407B-8508-FAC57680DEF0}" type="parTrans" cxnId="{929B611D-ADB7-45E4-812D-4E288BD2D31C}">
      <dgm:prSet/>
      <dgm:spPr/>
      <dgm:t>
        <a:bodyPr rtlCol="0"/>
        <a:lstStyle/>
        <a:p>
          <a:pPr rtl="0"/>
          <a:endParaRPr lang="en-US"/>
        </a:p>
      </dgm:t>
    </dgm:pt>
    <dgm:pt modelId="{012549DD-A1CA-4571-A981-CFD78093EB20}" type="sibTrans" cxnId="{929B611D-ADB7-45E4-812D-4E288BD2D31C}">
      <dgm:prSet/>
      <dgm:spPr/>
      <dgm:t>
        <a:bodyPr rtlCol="0"/>
        <a:lstStyle/>
        <a:p>
          <a:pPr rtl="0"/>
          <a:endParaRPr lang="en-US"/>
        </a:p>
      </dgm:t>
    </dgm:pt>
    <dgm:pt modelId="{F7214975-5AC4-4CF8-9015-322498751A8A}">
      <dgm:prSet phldrT="[Text]"/>
      <dgm:spPr/>
      <dgm:t>
        <a:bodyPr rtlCol="0"/>
        <a:lstStyle/>
        <a:p>
          <a:pPr>
            <a:lnSpc>
              <a:spcPct val="100000"/>
            </a:lnSpc>
          </a:pPr>
          <a:r>
            <a:rPr kumimoji="1" lang="en-US" altLang="ja-JP" dirty="0">
              <a:latin typeface="Meiryo UI" panose="020B0604030504040204" pitchFamily="50" charset="-128"/>
              <a:ea typeface="Meiryo UI" panose="020B0604030504040204" pitchFamily="50" charset="-128"/>
            </a:rPr>
            <a:t>11Ah</a:t>
          </a:r>
          <a:r>
            <a:rPr kumimoji="1" lang="ja-JP" altLang="en-US" dirty="0">
              <a:latin typeface="Meiryo UI" panose="020B0604030504040204" pitchFamily="50" charset="-128"/>
              <a:ea typeface="Meiryo UI" panose="020B0604030504040204" pitchFamily="50" charset="-128"/>
            </a:rPr>
            <a:t>無線機</a:t>
          </a:r>
          <a:endParaRPr lang="ja" dirty="0">
            <a:latin typeface="Meiryo UI" panose="020B0604030504040204" pitchFamily="50" charset="-128"/>
            <a:ea typeface="Meiryo UI" panose="020B0604030504040204" pitchFamily="50" charset="-128"/>
          </a:endParaRPr>
        </a:p>
      </dgm:t>
    </dgm:pt>
    <dgm:pt modelId="{51AC1870-5B81-422A-9A2E-E1F58EF50843}" type="parTrans" cxnId="{B7CE7116-0D68-4E90-AA49-C97B6B372915}">
      <dgm:prSet/>
      <dgm:spPr/>
      <dgm:t>
        <a:bodyPr rtlCol="0"/>
        <a:lstStyle/>
        <a:p>
          <a:pPr rtl="0"/>
          <a:endParaRPr lang="en-US"/>
        </a:p>
      </dgm:t>
    </dgm:pt>
    <dgm:pt modelId="{CE7BE2A3-5633-4666-BB75-6164E26282D5}" type="sibTrans" cxnId="{B7CE7116-0D68-4E90-AA49-C97B6B372915}">
      <dgm:prSet/>
      <dgm:spPr/>
      <dgm:t>
        <a:bodyPr rtlCol="0"/>
        <a:lstStyle/>
        <a:p>
          <a:pPr rtl="0"/>
          <a:endParaRPr lang="en-US"/>
        </a:p>
      </dgm:t>
    </dgm:pt>
    <dgm:pt modelId="{44164630-2F05-47D6-AD96-D9713C7C94EA}" type="pres">
      <dgm:prSet presAssocID="{53001724-5C5A-402A-B907-ECA89FAFA97F}" presName="root" presStyleCnt="0">
        <dgm:presLayoutVars>
          <dgm:dir/>
          <dgm:resizeHandles val="exact"/>
        </dgm:presLayoutVars>
      </dgm:prSet>
      <dgm:spPr/>
    </dgm:pt>
    <dgm:pt modelId="{BBB5EE06-EDF8-41BB-B38A-75BA74195339}" type="pres">
      <dgm:prSet presAssocID="{6FA86730-1CE5-4EBE-A9BA-FC19829C945A}" presName="compNode" presStyleCnt="0"/>
      <dgm:spPr/>
    </dgm:pt>
    <dgm:pt modelId="{BD3976FF-3460-411F-BC23-D0B68261F465}" type="pres">
      <dgm:prSet presAssocID="{6FA86730-1CE5-4EBE-A9BA-FC19829C945A}" presName="bgRect" presStyleLbl="bgShp" presStyleIdx="0" presStyleCnt="3" custLinFactNeighborY="3317"/>
      <dgm:spPr/>
    </dgm:pt>
    <dgm:pt modelId="{55596134-9829-4D70-890A-C69BBF81D77E}" type="pres">
      <dgm:prSet presAssocID="{6FA86730-1CE5-4EBE-A9BA-FC19829C945A}" presName="iconRect" presStyleLbl="node1" presStyleIdx="0" presStyleCnt="3"/>
      <dgm:spPr>
        <a:ln>
          <a:noFill/>
        </a:ln>
      </dgm:spPr>
    </dgm:pt>
    <dgm:pt modelId="{EF52B154-BE74-4151-893E-30A55BCE1232}" type="pres">
      <dgm:prSet presAssocID="{6FA86730-1CE5-4EBE-A9BA-FC19829C945A}" presName="spaceRect" presStyleCnt="0"/>
      <dgm:spPr/>
    </dgm:pt>
    <dgm:pt modelId="{317AA252-427D-40A4-8C7D-92392117FEF6}" type="pres">
      <dgm:prSet presAssocID="{6FA86730-1CE5-4EBE-A9BA-FC19829C945A}" presName="parTx" presStyleLbl="revTx" presStyleIdx="0" presStyleCnt="3">
        <dgm:presLayoutVars>
          <dgm:chMax val="0"/>
          <dgm:chPref val="0"/>
        </dgm:presLayoutVars>
      </dgm:prSet>
      <dgm:spPr/>
    </dgm:pt>
    <dgm:pt modelId="{DB828AB6-BF3C-4FBC-936A-ABF577D4A72E}" type="pres">
      <dgm:prSet presAssocID="{F397379E-0BDA-46CE-8393-B1D10C55E1BA}" presName="sibTrans" presStyleCnt="0"/>
      <dgm:spPr/>
    </dgm:pt>
    <dgm:pt modelId="{2862063A-01C9-45B8-BC29-0877E16269D6}" type="pres">
      <dgm:prSet presAssocID="{6ABE9384-859D-4C4C-B983-2B1E39A8B348}" presName="compNode" presStyleCnt="0"/>
      <dgm:spPr/>
    </dgm:pt>
    <dgm:pt modelId="{5DD1A591-E379-4123-AFEF-0E0E1C78A6C8}" type="pres">
      <dgm:prSet presAssocID="{6ABE9384-859D-4C4C-B983-2B1E39A8B348}" presName="bgRect" presStyleLbl="bgShp" presStyleIdx="1" presStyleCnt="3"/>
      <dgm:spPr/>
    </dgm:pt>
    <dgm:pt modelId="{FCE68459-8AC8-4D4B-8B2A-B85347F651AB}" type="pres">
      <dgm:prSet presAssocID="{6ABE9384-859D-4C4C-B983-2B1E39A8B348}" presName="iconRect" presStyleLbl="node1" presStyleIdx="1" presStyleCnt="3"/>
      <dgm:spPr/>
    </dgm:pt>
    <dgm:pt modelId="{7840CE1B-2464-4289-B418-12904C5D46CE}" type="pres">
      <dgm:prSet presAssocID="{6ABE9384-859D-4C4C-B983-2B1E39A8B348}" presName="spaceRect" presStyleCnt="0"/>
      <dgm:spPr/>
    </dgm:pt>
    <dgm:pt modelId="{0F75F18A-3C22-462D-9DAB-5E8D88D9A51B}" type="pres">
      <dgm:prSet presAssocID="{6ABE9384-859D-4C4C-B983-2B1E39A8B348}" presName="parTx" presStyleLbl="revTx" presStyleIdx="1" presStyleCnt="3">
        <dgm:presLayoutVars>
          <dgm:chMax val="0"/>
          <dgm:chPref val="0"/>
        </dgm:presLayoutVars>
      </dgm:prSet>
      <dgm:spPr/>
    </dgm:pt>
    <dgm:pt modelId="{AC2B0169-D740-4583-96BE-D8F87AC7FE01}" type="pres">
      <dgm:prSet presAssocID="{012549DD-A1CA-4571-A981-CFD78093EB20}" presName="sibTrans" presStyleCnt="0"/>
      <dgm:spPr/>
    </dgm:pt>
    <dgm:pt modelId="{9602AFE8-70EE-42FC-9CD5-A2E6AA3E2091}" type="pres">
      <dgm:prSet presAssocID="{F7214975-5AC4-4CF8-9015-322498751A8A}" presName="compNode" presStyleCnt="0"/>
      <dgm:spPr/>
    </dgm:pt>
    <dgm:pt modelId="{B231036C-5FBE-4605-8393-F1B6359EE169}" type="pres">
      <dgm:prSet presAssocID="{F7214975-5AC4-4CF8-9015-322498751A8A}" presName="bgRect" presStyleLbl="bgShp" presStyleIdx="2" presStyleCnt="3"/>
      <dgm:spPr/>
    </dgm:pt>
    <dgm:pt modelId="{A64BFE9C-AA80-43CE-8FF6-8D33BAD07C57}" type="pres">
      <dgm:prSet presAssocID="{F7214975-5AC4-4CF8-9015-322498751A8A}" presName="iconRect" presStyleLbl="node1" presStyleIdx="2" presStyleCnt="3"/>
      <dgm:spPr>
        <a:ln>
          <a:noFill/>
        </a:ln>
      </dgm:spPr>
    </dgm:pt>
    <dgm:pt modelId="{2D725CFB-B072-491A-B436-3AD21D0542FE}" type="pres">
      <dgm:prSet presAssocID="{F7214975-5AC4-4CF8-9015-322498751A8A}" presName="spaceRect" presStyleCnt="0"/>
      <dgm:spPr/>
    </dgm:pt>
    <dgm:pt modelId="{556AE736-B6E0-4DC7-8429-5ADFCF947C4F}" type="pres">
      <dgm:prSet presAssocID="{F7214975-5AC4-4CF8-9015-322498751A8A}" presName="parTx" presStyleLbl="revTx" presStyleIdx="2" presStyleCnt="3">
        <dgm:presLayoutVars>
          <dgm:chMax val="0"/>
          <dgm:chPref val="0"/>
        </dgm:presLayoutVars>
      </dgm:prSet>
      <dgm:spPr/>
    </dgm:pt>
  </dgm:ptLst>
  <dgm:cxnLst>
    <dgm:cxn modelId="{B7CE7116-0D68-4E90-AA49-C97B6B372915}" srcId="{53001724-5C5A-402A-B907-ECA89FAFA97F}" destId="{F7214975-5AC4-4CF8-9015-322498751A8A}" srcOrd="2" destOrd="0" parTransId="{51AC1870-5B81-422A-9A2E-E1F58EF50843}" sibTransId="{CE7BE2A3-5633-4666-BB75-6164E26282D5}"/>
    <dgm:cxn modelId="{929B611D-ADB7-45E4-812D-4E288BD2D31C}" srcId="{53001724-5C5A-402A-B907-ECA89FAFA97F}" destId="{6ABE9384-859D-4C4C-B983-2B1E39A8B348}" srcOrd="1" destOrd="0" parTransId="{4C63E530-1425-407B-8508-FAC57680DEF0}" sibTransId="{012549DD-A1CA-4571-A981-CFD78093EB20}"/>
    <dgm:cxn modelId="{E42F3627-E378-4611-9E44-8C53F460E990}" type="presOf" srcId="{6FA86730-1CE5-4EBE-A9BA-FC19829C945A}" destId="{317AA252-427D-40A4-8C7D-92392117FEF6}" srcOrd="0" destOrd="0" presId="urn:microsoft.com/office/officeart/2018/2/layout/IconVerticalSolidList#2"/>
    <dgm:cxn modelId="{1C605B4C-E51E-44B8-8933-D52963ED863D}" type="presOf" srcId="{6ABE9384-859D-4C4C-B983-2B1E39A8B348}" destId="{0F75F18A-3C22-462D-9DAB-5E8D88D9A51B}" srcOrd="0" destOrd="0" presId="urn:microsoft.com/office/officeart/2018/2/layout/IconVerticalSolidList#2"/>
    <dgm:cxn modelId="{D0D95555-C348-4CF7-8A46-F7A2BF92D08A}" type="presOf" srcId="{53001724-5C5A-402A-B907-ECA89FAFA97F}" destId="{44164630-2F05-47D6-AD96-D9713C7C94EA}" srcOrd="0" destOrd="0" presId="urn:microsoft.com/office/officeart/2018/2/layout/IconVerticalSolidList#2"/>
    <dgm:cxn modelId="{25117D8B-5CE2-438F-9411-12A7FD4D7BCF}" type="presOf" srcId="{F7214975-5AC4-4CF8-9015-322498751A8A}" destId="{556AE736-B6E0-4DC7-8429-5ADFCF947C4F}" srcOrd="0" destOrd="0" presId="urn:microsoft.com/office/officeart/2018/2/layout/IconVerticalSolidList#2"/>
    <dgm:cxn modelId="{ACB259CB-0782-437C-AE91-04CE095D2AE5}" srcId="{53001724-5C5A-402A-B907-ECA89FAFA97F}" destId="{6FA86730-1CE5-4EBE-A9BA-FC19829C945A}" srcOrd="0" destOrd="0" parTransId="{A1BB3DDB-A2CF-407F-9044-E3AC1B808421}" sibTransId="{F397379E-0BDA-46CE-8393-B1D10C55E1BA}"/>
    <dgm:cxn modelId="{9FB3D75A-7318-40AD-9643-F5D113BEF3EA}" type="presParOf" srcId="{44164630-2F05-47D6-AD96-D9713C7C94EA}" destId="{BBB5EE06-EDF8-41BB-B38A-75BA74195339}" srcOrd="0" destOrd="0" presId="urn:microsoft.com/office/officeart/2018/2/layout/IconVerticalSolidList#2"/>
    <dgm:cxn modelId="{9FE1ADA8-0652-4F08-909B-6F1F8C7865F7}" type="presParOf" srcId="{BBB5EE06-EDF8-41BB-B38A-75BA74195339}" destId="{BD3976FF-3460-411F-BC23-D0B68261F465}" srcOrd="0" destOrd="0" presId="urn:microsoft.com/office/officeart/2018/2/layout/IconVerticalSolidList#2"/>
    <dgm:cxn modelId="{02F1752E-8943-4CED-AB23-FD169E28320D}" type="presParOf" srcId="{BBB5EE06-EDF8-41BB-B38A-75BA74195339}" destId="{55596134-9829-4D70-890A-C69BBF81D77E}" srcOrd="1" destOrd="0" presId="urn:microsoft.com/office/officeart/2018/2/layout/IconVerticalSolidList#2"/>
    <dgm:cxn modelId="{B0AA3935-03A2-4CCF-A853-AB8E050001AB}" type="presParOf" srcId="{BBB5EE06-EDF8-41BB-B38A-75BA74195339}" destId="{EF52B154-BE74-4151-893E-30A55BCE1232}" srcOrd="2" destOrd="0" presId="urn:microsoft.com/office/officeart/2018/2/layout/IconVerticalSolidList#2"/>
    <dgm:cxn modelId="{27C9A290-584D-453B-93FD-FA35380C106B}" type="presParOf" srcId="{BBB5EE06-EDF8-41BB-B38A-75BA74195339}" destId="{317AA252-427D-40A4-8C7D-92392117FEF6}" srcOrd="3" destOrd="0" presId="urn:microsoft.com/office/officeart/2018/2/layout/IconVerticalSolidList#2"/>
    <dgm:cxn modelId="{78E03A4A-6EE4-4028-8A51-8793E0D3E1A8}" type="presParOf" srcId="{44164630-2F05-47D6-AD96-D9713C7C94EA}" destId="{DB828AB6-BF3C-4FBC-936A-ABF577D4A72E}" srcOrd="1" destOrd="0" presId="urn:microsoft.com/office/officeart/2018/2/layout/IconVerticalSolidList#2"/>
    <dgm:cxn modelId="{37B51E1B-2833-450E-AED0-0479588A1773}" type="presParOf" srcId="{44164630-2F05-47D6-AD96-D9713C7C94EA}" destId="{2862063A-01C9-45B8-BC29-0877E16269D6}" srcOrd="2" destOrd="0" presId="urn:microsoft.com/office/officeart/2018/2/layout/IconVerticalSolidList#2"/>
    <dgm:cxn modelId="{0568F507-FCED-4896-B7EE-3C55B05820B4}" type="presParOf" srcId="{2862063A-01C9-45B8-BC29-0877E16269D6}" destId="{5DD1A591-E379-4123-AFEF-0E0E1C78A6C8}" srcOrd="0" destOrd="0" presId="urn:microsoft.com/office/officeart/2018/2/layout/IconVerticalSolidList#2"/>
    <dgm:cxn modelId="{3350E533-B59F-4225-911C-3AF81C5BB096}" type="presParOf" srcId="{2862063A-01C9-45B8-BC29-0877E16269D6}" destId="{FCE68459-8AC8-4D4B-8B2A-B85347F651AB}" srcOrd="1" destOrd="0" presId="urn:microsoft.com/office/officeart/2018/2/layout/IconVerticalSolidList#2"/>
    <dgm:cxn modelId="{D1507AE6-EFD3-4D91-8F89-13072D5D3B99}" type="presParOf" srcId="{2862063A-01C9-45B8-BC29-0877E16269D6}" destId="{7840CE1B-2464-4289-B418-12904C5D46CE}" srcOrd="2" destOrd="0" presId="urn:microsoft.com/office/officeart/2018/2/layout/IconVerticalSolidList#2"/>
    <dgm:cxn modelId="{3F44C565-7FFB-4A68-99E4-AC437FE954ED}" type="presParOf" srcId="{2862063A-01C9-45B8-BC29-0877E16269D6}" destId="{0F75F18A-3C22-462D-9DAB-5E8D88D9A51B}" srcOrd="3" destOrd="0" presId="urn:microsoft.com/office/officeart/2018/2/layout/IconVerticalSolidList#2"/>
    <dgm:cxn modelId="{4A49B124-E089-4890-B36F-962056FA9588}" type="presParOf" srcId="{44164630-2F05-47D6-AD96-D9713C7C94EA}" destId="{AC2B0169-D740-4583-96BE-D8F87AC7FE01}" srcOrd="3" destOrd="0" presId="urn:microsoft.com/office/officeart/2018/2/layout/IconVerticalSolidList#2"/>
    <dgm:cxn modelId="{8CF64B13-46A8-42CA-8DD2-87241C9E1D4B}" type="presParOf" srcId="{44164630-2F05-47D6-AD96-D9713C7C94EA}" destId="{9602AFE8-70EE-42FC-9CD5-A2E6AA3E2091}" srcOrd="4" destOrd="0" presId="urn:microsoft.com/office/officeart/2018/2/layout/IconVerticalSolidList#2"/>
    <dgm:cxn modelId="{8CB9CD9D-905C-4263-9E48-D0A18051D03C}" type="presParOf" srcId="{9602AFE8-70EE-42FC-9CD5-A2E6AA3E2091}" destId="{B231036C-5FBE-4605-8393-F1B6359EE169}" srcOrd="0" destOrd="0" presId="urn:microsoft.com/office/officeart/2018/2/layout/IconVerticalSolidList#2"/>
    <dgm:cxn modelId="{82828E1A-3E6B-4878-B080-25C2C978B9AE}" type="presParOf" srcId="{9602AFE8-70EE-42FC-9CD5-A2E6AA3E2091}" destId="{A64BFE9C-AA80-43CE-8FF6-8D33BAD07C57}" srcOrd="1" destOrd="0" presId="urn:microsoft.com/office/officeart/2018/2/layout/IconVerticalSolidList#2"/>
    <dgm:cxn modelId="{07115384-BCC9-4BBA-9940-4283AA60CBB1}" type="presParOf" srcId="{9602AFE8-70EE-42FC-9CD5-A2E6AA3E2091}" destId="{2D725CFB-B072-491A-B436-3AD21D0542FE}" srcOrd="2" destOrd="0" presId="urn:microsoft.com/office/officeart/2018/2/layout/IconVerticalSolidList#2"/>
    <dgm:cxn modelId="{8EE77B3E-8046-4DAA-9D80-2E3511DF47D2}" type="presParOf" srcId="{9602AFE8-70EE-42FC-9CD5-A2E6AA3E2091}" destId="{556AE736-B6E0-4DC7-8429-5ADFCF947C4F}" srcOrd="3" destOrd="0" presId="urn:microsoft.com/office/officeart/2018/2/layout/IconVerticalSolid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76FF-3460-411F-BC23-D0B68261F465}">
      <dsp:nvSpPr>
        <dsp:cNvPr id="0" name=""/>
        <dsp:cNvSpPr/>
      </dsp:nvSpPr>
      <dsp:spPr>
        <a:xfrm>
          <a:off x="0" y="36564"/>
          <a:ext cx="4802031"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96134-9829-4D70-890A-C69BBF81D77E}">
      <dsp:nvSpPr>
        <dsp:cNvPr id="0" name=""/>
        <dsp:cNvSpPr/>
      </dsp:nvSpPr>
      <dsp:spPr>
        <a:xfrm>
          <a:off x="329212" y="245333"/>
          <a:ext cx="598567" cy="598567"/>
        </a:xfrm>
        <a:prstGeom prst="rect">
          <a:avLst/>
        </a:prstGeom>
        <a:solidFill>
          <a:schemeClr val="accent5">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7AA252-427D-40A4-8C7D-92392117FEF6}">
      <dsp:nvSpPr>
        <dsp:cNvPr id="0" name=""/>
        <dsp:cNvSpPr/>
      </dsp:nvSpPr>
      <dsp:spPr>
        <a:xfrm>
          <a:off x="1256992" y="465"/>
          <a:ext cx="354503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rtlCol="0" anchor="ctr" anchorCtr="0">
          <a:noAutofit/>
        </a:bodyPr>
        <a:lstStyle/>
        <a:p>
          <a:pPr marL="0" lvl="0" indent="0" algn="l" defTabSz="1066800">
            <a:lnSpc>
              <a:spcPct val="100000"/>
            </a:lnSpc>
            <a:spcBef>
              <a:spcPct val="0"/>
            </a:spcBef>
            <a:spcAft>
              <a:spcPct val="35000"/>
            </a:spcAft>
            <a:buNone/>
          </a:pPr>
          <a:r>
            <a:rPr kumimoji="1" lang="en-US" altLang="ja-JP" sz="2400" kern="1200" dirty="0">
              <a:latin typeface="Meiryo UI" panose="020B0604030504040204" pitchFamily="50" charset="-128"/>
              <a:ea typeface="Meiryo UI" panose="020B0604030504040204" pitchFamily="50" charset="-128"/>
            </a:rPr>
            <a:t>ESP32</a:t>
          </a:r>
          <a:r>
            <a:rPr kumimoji="1" lang="ja-JP" altLang="ja-JP" sz="2400" kern="1200" dirty="0">
              <a:latin typeface="Meiryo UI" panose="020B0604030504040204" pitchFamily="50" charset="-128"/>
              <a:ea typeface="Meiryo UI" panose="020B0604030504040204" pitchFamily="50" charset="-128"/>
            </a:rPr>
            <a:t>マイクロコントローラ</a:t>
          </a:r>
          <a:endParaRPr lang="ja" sz="2400" kern="1200" dirty="0">
            <a:latin typeface="Meiryo UI" panose="020B0604030504040204" pitchFamily="50" charset="-128"/>
            <a:ea typeface="Meiryo UI" panose="020B0604030504040204" pitchFamily="50" charset="-128"/>
          </a:endParaRPr>
        </a:p>
      </dsp:txBody>
      <dsp:txXfrm>
        <a:off x="1256992" y="465"/>
        <a:ext cx="3545038" cy="1088305"/>
      </dsp:txXfrm>
    </dsp:sp>
    <dsp:sp modelId="{5DD1A591-E379-4123-AFEF-0E0E1C78A6C8}">
      <dsp:nvSpPr>
        <dsp:cNvPr id="0" name=""/>
        <dsp:cNvSpPr/>
      </dsp:nvSpPr>
      <dsp:spPr>
        <a:xfrm>
          <a:off x="0" y="1360846"/>
          <a:ext cx="4802031"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68459-8AC8-4D4B-8B2A-B85347F651AB}">
      <dsp:nvSpPr>
        <dsp:cNvPr id="0" name=""/>
        <dsp:cNvSpPr/>
      </dsp:nvSpPr>
      <dsp:spPr>
        <a:xfrm>
          <a:off x="329212" y="1605715"/>
          <a:ext cx="598567" cy="598567"/>
        </a:xfrm>
        <a:prstGeom prst="rect">
          <a:avLst/>
        </a:prstGeom>
        <a:solidFill>
          <a:schemeClr val="accent5">
            <a:hueOff val="-1313969"/>
            <a:satOff val="-8924"/>
            <a:lumOff val="-3726"/>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5F18A-3C22-462D-9DAB-5E8D88D9A51B}">
      <dsp:nvSpPr>
        <dsp:cNvPr id="0" name=""/>
        <dsp:cNvSpPr/>
      </dsp:nvSpPr>
      <dsp:spPr>
        <a:xfrm>
          <a:off x="1256992" y="1360846"/>
          <a:ext cx="354503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rtlCol="0" anchor="ctr" anchorCtr="0">
          <a:noAutofit/>
        </a:bodyPr>
        <a:lstStyle/>
        <a:p>
          <a:pPr marL="0" lvl="0" indent="0" algn="l" defTabSz="1066800">
            <a:lnSpc>
              <a:spcPct val="100000"/>
            </a:lnSpc>
            <a:spcBef>
              <a:spcPct val="0"/>
            </a:spcBef>
            <a:spcAft>
              <a:spcPct val="35000"/>
            </a:spcAft>
            <a:buNone/>
          </a:pPr>
          <a:r>
            <a:rPr kumimoji="1" lang="en-US" altLang="ja-JP" sz="2400" kern="1200" dirty="0">
              <a:latin typeface="Meiryo UI" panose="020B0604030504040204" pitchFamily="50" charset="-128"/>
              <a:ea typeface="Meiryo UI" panose="020B0604030504040204" pitchFamily="50" charset="-128"/>
            </a:rPr>
            <a:t>GROVE</a:t>
          </a:r>
          <a:r>
            <a:rPr kumimoji="1" lang="ja-JP" altLang="en-US" sz="2400" kern="1200" dirty="0">
              <a:latin typeface="Meiryo UI" panose="020B0604030504040204" pitchFamily="50" charset="-128"/>
              <a:ea typeface="Meiryo UI" panose="020B0604030504040204" pitchFamily="50" charset="-128"/>
            </a:rPr>
            <a:t>系センサー</a:t>
          </a:r>
          <a:endParaRPr lang="ja" sz="2400" kern="1200" dirty="0">
            <a:latin typeface="Meiryo UI" panose="020B0604030504040204" pitchFamily="50" charset="-128"/>
            <a:ea typeface="Meiryo UI" panose="020B0604030504040204" pitchFamily="50" charset="-128"/>
          </a:endParaRPr>
        </a:p>
      </dsp:txBody>
      <dsp:txXfrm>
        <a:off x="1256992" y="1360846"/>
        <a:ext cx="3545038" cy="1088305"/>
      </dsp:txXfrm>
    </dsp:sp>
    <dsp:sp modelId="{B231036C-5FBE-4605-8393-F1B6359EE169}">
      <dsp:nvSpPr>
        <dsp:cNvPr id="0" name=""/>
        <dsp:cNvSpPr/>
      </dsp:nvSpPr>
      <dsp:spPr>
        <a:xfrm>
          <a:off x="0" y="2721228"/>
          <a:ext cx="4802031" cy="10883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BFE9C-AA80-43CE-8FF6-8D33BAD07C57}">
      <dsp:nvSpPr>
        <dsp:cNvPr id="0" name=""/>
        <dsp:cNvSpPr/>
      </dsp:nvSpPr>
      <dsp:spPr>
        <a:xfrm>
          <a:off x="329212" y="2966097"/>
          <a:ext cx="598567" cy="598567"/>
        </a:xfrm>
        <a:prstGeom prst="rect">
          <a:avLst/>
        </a:prstGeom>
        <a:solidFill>
          <a:schemeClr val="accent5">
            <a:hueOff val="-2627937"/>
            <a:satOff val="-17848"/>
            <a:lumOff val="-7451"/>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6AE736-B6E0-4DC7-8429-5ADFCF947C4F}">
      <dsp:nvSpPr>
        <dsp:cNvPr id="0" name=""/>
        <dsp:cNvSpPr/>
      </dsp:nvSpPr>
      <dsp:spPr>
        <a:xfrm>
          <a:off x="1256992" y="2721228"/>
          <a:ext cx="3545038" cy="108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79" tIns="115179" rIns="115179" bIns="115179" numCol="1" spcCol="1270" rtlCol="0" anchor="ctr" anchorCtr="0">
          <a:noAutofit/>
        </a:bodyPr>
        <a:lstStyle/>
        <a:p>
          <a:pPr marL="0" lvl="0" indent="0" algn="l" defTabSz="1066800">
            <a:lnSpc>
              <a:spcPct val="100000"/>
            </a:lnSpc>
            <a:spcBef>
              <a:spcPct val="0"/>
            </a:spcBef>
            <a:spcAft>
              <a:spcPct val="35000"/>
            </a:spcAft>
            <a:buNone/>
          </a:pPr>
          <a:r>
            <a:rPr kumimoji="1" lang="en-US" altLang="ja-JP" sz="2400" kern="1200" dirty="0">
              <a:latin typeface="Meiryo UI" panose="020B0604030504040204" pitchFamily="50" charset="-128"/>
              <a:ea typeface="Meiryo UI" panose="020B0604030504040204" pitchFamily="50" charset="-128"/>
            </a:rPr>
            <a:t>11Ah</a:t>
          </a:r>
          <a:r>
            <a:rPr kumimoji="1" lang="ja-JP" altLang="en-US" sz="2400" kern="1200" dirty="0">
              <a:latin typeface="Meiryo UI" panose="020B0604030504040204" pitchFamily="50" charset="-128"/>
              <a:ea typeface="Meiryo UI" panose="020B0604030504040204" pitchFamily="50" charset="-128"/>
            </a:rPr>
            <a:t>無線機</a:t>
          </a:r>
          <a:endParaRPr lang="ja" sz="2400" kern="1200" dirty="0">
            <a:latin typeface="Meiryo UI" panose="020B0604030504040204" pitchFamily="50" charset="-128"/>
            <a:ea typeface="Meiryo UI" panose="020B0604030504040204" pitchFamily="50" charset="-128"/>
          </a:endParaRPr>
        </a:p>
      </dsp:txBody>
      <dsp:txXfrm>
        <a:off x="1256992" y="2721228"/>
        <a:ext cx="3545038" cy="10883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2">
  <dgm:title val="アイコン (縦方向塗りつぶし) のリスト"/>
  <dgm:desc val="図形内にグループ分けされた第 1 レベル、または第 1 レベルと第 2 レベルのテキスト付きで、一連のビジュアルを上から下に表示するのに使用します。説明が長いアイコンまたは小さい画像に最適です。"/>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0575A93-E921-4754-8DF9-8AFEFF2F4C67}" type="datetime1">
              <a:rPr lang="en-US" altLang="ja-JP" smtClean="0">
                <a:latin typeface="Meiryo UI" panose="020B0604030504040204" pitchFamily="50" charset="-128"/>
                <a:ea typeface="Meiryo UI" panose="020B0604030504040204" pitchFamily="50" charset="-128"/>
              </a:rPr>
              <a:t>10/2/2023</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668C69-0C3E-40A2-B4A0-B2C8B71D8E3A}"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64CB754B-DE12-4F93-98F2-37FD0E473628}" type="datetime1">
              <a:rPr lang="en-US" altLang="ja-JP" smtClean="0"/>
              <a:pPr/>
              <a:t>10/2/2023</a:t>
            </a:fld>
            <a:endParaRPr lang="ja-JP" altLang="en-US">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EE000EEB-8338-48D7-8EE8-EE0082EF7602}"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EE000EEB-8338-48D7-8EE8-EE0082EF7602}" type="slidenum">
              <a:rPr lang="en-US" altLang="ja-JP" smtClean="0"/>
              <a:t>1</a:t>
            </a:fld>
            <a:endParaRPr lang="ja-JP" altLang="en-US"/>
          </a:p>
        </p:txBody>
      </p:sp>
    </p:spTree>
    <p:extLst>
      <p:ext uri="{BB962C8B-B14F-4D97-AF65-F5344CB8AC3E}">
        <p14:creationId xmlns:p14="http://schemas.microsoft.com/office/powerpoint/2010/main" val="40053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EE000EEB-8338-48D7-8EE8-EE0082EF7602}" type="slidenum">
              <a:rPr lang="en-US" altLang="ja-JP" smtClean="0"/>
              <a:t>4</a:t>
            </a:fld>
            <a:endParaRPr lang="ja-JP" altLang="en-US"/>
          </a:p>
        </p:txBody>
      </p:sp>
    </p:spTree>
    <p:extLst>
      <p:ext uri="{BB962C8B-B14F-4D97-AF65-F5344CB8AC3E}">
        <p14:creationId xmlns:p14="http://schemas.microsoft.com/office/powerpoint/2010/main" val="361433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EE000EEB-8338-48D7-8EE8-EE0082EF7602}" type="slidenum">
              <a:rPr lang="en-US" altLang="ja-JP" smtClean="0"/>
              <a:t>14</a:t>
            </a:fld>
            <a:endParaRPr lang="ja-JP" altLang="en-US"/>
          </a:p>
        </p:txBody>
      </p:sp>
    </p:spTree>
    <p:extLst>
      <p:ext uri="{BB962C8B-B14F-4D97-AF65-F5344CB8AC3E}">
        <p14:creationId xmlns:p14="http://schemas.microsoft.com/office/powerpoint/2010/main" val="36729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54955" y="1447800"/>
            <a:ext cx="8825658" cy="3329581"/>
          </a:xfrm>
        </p:spPr>
        <p:txBody>
          <a:bodyPr rtlCol="0" anchor="b"/>
          <a:lstStyle>
            <a:lvl1pPr>
              <a:defRPr sz="7200"/>
            </a:lvl1pPr>
          </a:lstStyle>
          <a:p>
            <a:pPr rtl="0"/>
            <a:r>
              <a:rPr lang="ja-JP" altLang="en-US" noProof="0"/>
              <a:t>マスター タイトルの書式設定</a:t>
            </a:r>
          </a:p>
        </p:txBody>
      </p:sp>
      <p:sp>
        <p:nvSpPr>
          <p:cNvPr id="3" name="サブタイトル 2"/>
          <p:cNvSpPr>
            <a:spLocks noGrp="1"/>
          </p:cNvSpPr>
          <p:nvPr>
            <p:ph type="subTitle" idx="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p:txBody>
          <a:bodyPr rtlCol="0"/>
          <a:lstStyle/>
          <a:p>
            <a:pPr rtl="0"/>
            <a:fld id="{03A65F4E-1F66-4C52-B054-D19DFA3F0EF9}"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キャプション付きパノラマ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ja-JP" altLang="en-US" noProof="0"/>
              <a:t>マスター タイトルの書式設定</a:t>
            </a:r>
          </a:p>
        </p:txBody>
      </p:sp>
      <p:sp>
        <p:nvSpPr>
          <p:cNvPr id="3" name="図プレースホルダー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アイコンをクリックして写真を追加</a:t>
            </a:r>
          </a:p>
        </p:txBody>
      </p:sp>
      <p:sp>
        <p:nvSpPr>
          <p:cNvPr id="4" name="テキスト プレースホルダー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p>
            <a:pPr rtl="0"/>
            <a:fld id="{60C97070-E7CF-401F-B897-D52129394649}" type="datetime1">
              <a:rPr lang="en-US" altLang="ja-JP" noProof="0" smtClean="0"/>
              <a:t>10/2/2023</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4" y="1447800"/>
            <a:ext cx="8825659" cy="1981200"/>
          </a:xfrm>
        </p:spPr>
        <p:txBody>
          <a:bodyPr rtlCol="0"/>
          <a:lstStyle>
            <a:lvl1pPr>
              <a:defRPr sz="4800"/>
            </a:lvl1pPr>
          </a:lstStyle>
          <a:p>
            <a:pPr rtl="0"/>
            <a:r>
              <a:rPr lang="ja-JP" altLang="en-US" noProof="0"/>
              <a:t>マスター タイトルの書式設定</a:t>
            </a:r>
          </a:p>
        </p:txBody>
      </p:sp>
      <p:sp>
        <p:nvSpPr>
          <p:cNvPr id="8" name="テキスト プレースホルダー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3D1D8A72-0393-43F8-A912-58D8374D7196}"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符とキャプション">
    <p:spTree>
      <p:nvGrpSpPr>
        <p:cNvPr id="1" name=""/>
        <p:cNvGrpSpPr/>
        <p:nvPr/>
      </p:nvGrpSpPr>
      <p:grpSpPr>
        <a:xfrm>
          <a:off x="0" y="0"/>
          <a:ext cx="0" cy="0"/>
          <a:chOff x="0" y="0"/>
          <a:chExt cx="0" cy="0"/>
        </a:xfrm>
      </p:grpSpPr>
      <p:sp>
        <p:nvSpPr>
          <p:cNvPr id="2" name="タイトル 1"/>
          <p:cNvSpPr>
            <a:spLocks noGrp="1"/>
          </p:cNvSpPr>
          <p:nvPr>
            <p:ph type="title"/>
          </p:nvPr>
        </p:nvSpPr>
        <p:spPr>
          <a:xfrm>
            <a:off x="1574801" y="1447800"/>
            <a:ext cx="7999315" cy="2323374"/>
          </a:xfrm>
        </p:spPr>
        <p:txBody>
          <a:bodyPr rtlCol="0"/>
          <a:lstStyle>
            <a:lvl1pPr>
              <a:defRPr sz="4800"/>
            </a:lvl1pPr>
          </a:lstStyle>
          <a:p>
            <a:pPr rtl="0"/>
            <a:r>
              <a:rPr lang="ja-JP" altLang="en-US" noProof="0"/>
              <a:t>マスター タイトルの書式設定</a:t>
            </a:r>
          </a:p>
        </p:txBody>
      </p:sp>
      <p:sp>
        <p:nvSpPr>
          <p:cNvPr id="14" name="テキスト プレースホルダー 3"/>
          <p:cNvSpPr>
            <a:spLocks noGrp="1"/>
          </p:cNvSpPr>
          <p:nvPr>
            <p:ph type="body" sz="half" idx="13"/>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10" name="テキスト プレースホルダー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p>
            <a:pPr rtl="0"/>
            <a:fld id="{D50382CB-9E11-47DB-AD99-C488BCF82C3B}"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
        <p:nvSpPr>
          <p:cNvPr id="9" name="テキスト ボックス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ja-JP" altLang="en-US" noProof="0"/>
              <a:t>“</a:t>
            </a:r>
          </a:p>
        </p:txBody>
      </p:sp>
      <p:sp>
        <p:nvSpPr>
          <p:cNvPr id="13" name="テキスト ボックス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ja-JP" altLang="en-US"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4" y="3124201"/>
            <a:ext cx="8825660" cy="1653180"/>
          </a:xfrm>
        </p:spPr>
        <p:txBody>
          <a:bodyPr rtlCol="0" anchor="b"/>
          <a:lstStyle>
            <a:lvl1pPr algn="l">
              <a:defRPr sz="4000" b="0" cap="none"/>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0FD8B2F1-A0B7-4800-AB96-345CBF3E9F03}"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sz="42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6" name="テキスト プレースホルダー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テキスト プレースホルダー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9" name="テキスト プレースホルダー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14" name="テキスト プレースホルダー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0" name="テキスト プレースホルダー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cxnSp>
        <p:nvCxnSpPr>
          <p:cNvPr id="17" name="直線​​コネクタ(S)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直線​​コネクタ(S)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日付プレースホルダー 3"/>
          <p:cNvSpPr>
            <a:spLocks noGrp="1"/>
          </p:cNvSpPr>
          <p:nvPr>
            <p:ph type="dt" sz="half" idx="10"/>
          </p:nvPr>
        </p:nvSpPr>
        <p:spPr/>
        <p:txBody>
          <a:bodyPr rtlCol="0"/>
          <a:lstStyle/>
          <a:p>
            <a:pPr rtl="0"/>
            <a:fld id="{190F4941-B8B2-4181-AB62-3CDDDF246B93}" type="datetime1">
              <a:rPr lang="en-US" altLang="ja-JP" noProof="0" smtClean="0"/>
              <a:t>10/2/2023</a:t>
            </a:fld>
            <a:endParaRPr lang="ja-JP" altLang="en-US" noProof="0"/>
          </a:p>
        </p:txBody>
      </p:sp>
      <p:sp>
        <p:nvSpPr>
          <p:cNvPr id="4"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写真の列">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sz="42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9" name="図プレースホルダー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アイコンをクリックして画像を追加</a:t>
            </a:r>
          </a:p>
        </p:txBody>
      </p:sp>
      <p:sp>
        <p:nvSpPr>
          <p:cNvPr id="22" name="テキスト プレースホルダー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テキスト プレースホルダー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30" name="図プレースホルダー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アイコンをクリックして画像を追加</a:t>
            </a:r>
          </a:p>
        </p:txBody>
      </p:sp>
      <p:sp>
        <p:nvSpPr>
          <p:cNvPr id="23" name="テキスト プレースホルダー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14" name="テキスト プレースホルダー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31" name="図プレースホルダー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アイコンをクリックして画像を追加</a:t>
            </a:r>
          </a:p>
        </p:txBody>
      </p:sp>
      <p:sp>
        <p:nvSpPr>
          <p:cNvPr id="24" name="テキスト プレースホルダー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cxnSp>
        <p:nvCxnSpPr>
          <p:cNvPr id="17" name="直線​​コネクタ(S)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直線​​コネクタ(S)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日付プレースホルダー 3"/>
          <p:cNvSpPr>
            <a:spLocks noGrp="1"/>
          </p:cNvSpPr>
          <p:nvPr>
            <p:ph type="dt" sz="half" idx="10"/>
          </p:nvPr>
        </p:nvSpPr>
        <p:spPr/>
        <p:txBody>
          <a:bodyPr rtlCol="0"/>
          <a:lstStyle/>
          <a:p>
            <a:pPr rtl="0"/>
            <a:fld id="{C639FA9A-663C-4450-8868-53B14E2F4D1D}" type="datetime1">
              <a:rPr lang="en-US" altLang="ja-JP" noProof="0" smtClean="0"/>
              <a:t>10/2/2023</a:t>
            </a:fld>
            <a:endParaRPr lang="ja-JP" altLang="en-US" noProof="0"/>
          </a:p>
        </p:txBody>
      </p:sp>
      <p:sp>
        <p:nvSpPr>
          <p:cNvPr id="4"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nchor="t" anchorCtr="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p>
            <a:pPr rtl="0"/>
            <a:fld id="{94A295B6-D8D8-4CC7-9ABE-08960A5A82F8}" type="datetime1">
              <a:rPr lang="en-US" altLang="ja-JP" noProof="0" smtClean="0"/>
              <a:t>10/2/2023</a:t>
            </a:fld>
            <a:endParaRPr lang="ja-JP" altLang="en-US" noProof="0"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04212" y="430213"/>
            <a:ext cx="1752601" cy="5826125"/>
          </a:xfrm>
        </p:spPr>
        <p:txBody>
          <a:bodyPr vert="eaVert" rtlCol="0" anchor="b" anchorCtr="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652463" y="887414"/>
            <a:ext cx="7423149" cy="5368924"/>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p>
            <a:pPr rtl="0"/>
            <a:fld id="{13A62189-4C63-4CBD-8651-91EF212FF003}"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C4846194-6241-49CB-87DC-31FA86ED0FA0}"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6" y="2861733"/>
            <a:ext cx="8825657" cy="1915647"/>
          </a:xfrm>
        </p:spPr>
        <p:txBody>
          <a:bodyPr rtlCol="0" anchor="b"/>
          <a:lstStyle>
            <a:lvl1pPr algn="l">
              <a:defRPr sz="4000" b="0" cap="none"/>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p:txBody>
          <a:bodyPr rtlCol="0"/>
          <a:lstStyle/>
          <a:p>
            <a:pPr rtl="0"/>
            <a:fld id="{AE7206BA-ECA3-473F-8361-5CD6C21D817E}" type="datetime1">
              <a:rPr lang="en-US" altLang="ja-JP" noProof="0" smtClean="0"/>
              <a:t>10/2/2023</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D412D259-7FB0-4B7A-A094-FB77A868C9E7}" type="datetime1">
              <a:rPr lang="en-US" altLang="ja-JP" noProof="0" smtClean="0"/>
              <a:t>10/2/2023</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noProof="0" dirty="0"/>
          </a:p>
        </p:txBody>
      </p:sp>
      <p:sp>
        <p:nvSpPr>
          <p:cNvPr id="7" name="日付プレースホルダー 6"/>
          <p:cNvSpPr>
            <a:spLocks noGrp="1"/>
          </p:cNvSpPr>
          <p:nvPr>
            <p:ph type="dt" sz="half" idx="10"/>
          </p:nvPr>
        </p:nvSpPr>
        <p:spPr/>
        <p:txBody>
          <a:bodyPr rtlCol="0"/>
          <a:lstStyle/>
          <a:p>
            <a:pPr rtl="0"/>
            <a:fld id="{47C8211A-8256-4101-B9C1-31F9B0EA62C1}" type="datetime1">
              <a:rPr lang="en-US" altLang="ja-JP" noProof="0" smtClean="0"/>
              <a:t>10/2/2023</a:t>
            </a:fld>
            <a:endParaRPr lang="ja-JP" altLang="en-US" noProof="0"/>
          </a:p>
        </p:txBody>
      </p:sp>
      <p:sp>
        <p:nvSpPr>
          <p:cNvPr id="8" name="フッター プレースホルダー 7"/>
          <p:cNvSpPr>
            <a:spLocks noGrp="1"/>
          </p:cNvSpPr>
          <p:nvPr>
            <p:ph type="ftr" sz="quarter" idx="11"/>
          </p:nvPr>
        </p:nvSpPr>
        <p:spPr/>
        <p:txBody>
          <a:bodyPr rtlCol="0"/>
          <a:lstStyle/>
          <a:p>
            <a:pPr rtl="0"/>
            <a:endParaRPr lang="ja-JP" altLang="en-US" noProof="0"/>
          </a:p>
        </p:txBody>
      </p:sp>
      <p:sp>
        <p:nvSpPr>
          <p:cNvPr id="9" name="スライド番号プレースホルダー 8"/>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7" name="日付プレースホルダー 2"/>
          <p:cNvSpPr>
            <a:spLocks noGrp="1"/>
          </p:cNvSpPr>
          <p:nvPr>
            <p:ph type="dt" sz="half" idx="10"/>
          </p:nvPr>
        </p:nvSpPr>
        <p:spPr/>
        <p:txBody>
          <a:bodyPr rtlCol="0"/>
          <a:lstStyle/>
          <a:p>
            <a:pPr rtl="0"/>
            <a:fld id="{A85940F9-B048-4941-99EB-417B30055CB5}" type="datetime1">
              <a:rPr lang="en-US" altLang="ja-JP" noProof="0" smtClean="0"/>
              <a:t>10/2/2023</a:t>
            </a:fld>
            <a:endParaRPr lang="ja-JP" altLang="en-US" noProof="0"/>
          </a:p>
        </p:txBody>
      </p:sp>
      <p:sp>
        <p:nvSpPr>
          <p:cNvPr id="5" name="フッター プレースホルダー 3"/>
          <p:cNvSpPr>
            <a:spLocks noGrp="1"/>
          </p:cNvSpPr>
          <p:nvPr>
            <p:ph type="ftr" sz="quarter" idx="11"/>
          </p:nvPr>
        </p:nvSpPr>
        <p:spPr/>
        <p:txBody>
          <a:bodyPr rtlCol="0"/>
          <a:lstStyle/>
          <a:p>
            <a:pPr rtl="0"/>
            <a:endParaRPr lang="ja-JP" altLang="en-US" noProof="0"/>
          </a:p>
        </p:txBody>
      </p:sp>
      <p:sp>
        <p:nvSpPr>
          <p:cNvPr id="6" name="スライド番号プレースホルダー 4"/>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付プレースホルダー 1"/>
          <p:cNvSpPr>
            <a:spLocks noGrp="1"/>
          </p:cNvSpPr>
          <p:nvPr>
            <p:ph type="dt" sz="half" idx="10"/>
          </p:nvPr>
        </p:nvSpPr>
        <p:spPr/>
        <p:txBody>
          <a:bodyPr rtlCol="0"/>
          <a:lstStyle/>
          <a:p>
            <a:pPr rtl="0"/>
            <a:fld id="{47B83023-9329-4981-8989-233CBA53A8E3}" type="datetime1">
              <a:rPr lang="en-US" altLang="ja-JP" noProof="0" smtClean="0"/>
              <a:t>10/2/2023</a:t>
            </a:fld>
            <a:endParaRPr lang="ja-JP" altLang="en-US" noProof="0"/>
          </a:p>
        </p:txBody>
      </p:sp>
      <p:sp>
        <p:nvSpPr>
          <p:cNvPr id="5" name="フッター プレースホルダー 2"/>
          <p:cNvSpPr>
            <a:spLocks noGrp="1"/>
          </p:cNvSpPr>
          <p:nvPr>
            <p:ph type="ftr" sz="quarter" idx="11"/>
          </p:nvPr>
        </p:nvSpPr>
        <p:spPr/>
        <p:txBody>
          <a:bodyPr rtlCol="0"/>
          <a:lstStyle/>
          <a:p>
            <a:pPr rtl="0"/>
            <a:endParaRPr lang="ja-JP" altLang="en-US" noProof="0"/>
          </a:p>
        </p:txBody>
      </p:sp>
      <p:sp>
        <p:nvSpPr>
          <p:cNvPr id="6" name="スライド番号プレースホルダー 3"/>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54954" y="1447800"/>
            <a:ext cx="3401064" cy="1447800"/>
          </a:xfrm>
        </p:spPr>
        <p:txBody>
          <a:bodyPr rtlCol="0" anchor="b"/>
          <a:lstStyle>
            <a:lvl1pPr algn="l">
              <a:defRPr sz="2400" b="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7" name="日付プレースホルダー 4"/>
          <p:cNvSpPr>
            <a:spLocks noGrp="1"/>
          </p:cNvSpPr>
          <p:nvPr>
            <p:ph type="dt" sz="half" idx="10"/>
          </p:nvPr>
        </p:nvSpPr>
        <p:spPr/>
        <p:txBody>
          <a:bodyPr rtlCol="0"/>
          <a:lstStyle/>
          <a:p>
            <a:pPr rtl="0"/>
            <a:fld id="{217DA3D4-535F-4F6E-80DC-FEAAAF5B25A5}" type="datetime1">
              <a:rPr lang="en-US" altLang="ja-JP" noProof="0" smtClean="0"/>
              <a:t>10/2/2023</a:t>
            </a:fld>
            <a:endParaRPr lang="ja-JP" altLang="en-US" noProof="0"/>
          </a:p>
        </p:txBody>
      </p:sp>
      <p:sp>
        <p:nvSpPr>
          <p:cNvPr id="5" name="フッター プレースホルダー 5"/>
          <p:cNvSpPr>
            <a:spLocks noGrp="1"/>
          </p:cNvSpPr>
          <p:nvPr>
            <p:ph type="ftr" sz="quarter" idx="11"/>
          </p:nvPr>
        </p:nvSpPr>
        <p:spPr/>
        <p:txBody>
          <a:bodyPr rtlCol="0"/>
          <a:lstStyle/>
          <a:p>
            <a:pPr rtl="0"/>
            <a:endParaRPr lang="ja-JP" altLang="en-US" noProof="0"/>
          </a:p>
        </p:txBody>
      </p:sp>
      <p:sp>
        <p:nvSpPr>
          <p:cNvPr id="6" name="スライド番号プレースホルダー 6"/>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ja-JP" altLang="en-US" noProof="0"/>
              <a:t>マスター タイトルの書式設定</a:t>
            </a:r>
          </a:p>
        </p:txBody>
      </p:sp>
      <p:sp>
        <p:nvSpPr>
          <p:cNvPr id="3" name="図プレースホルダー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アイコンをクリックして写真を追加</a:t>
            </a:r>
          </a:p>
        </p:txBody>
      </p:sp>
      <p:sp>
        <p:nvSpPr>
          <p:cNvPr id="4" name="テキスト プレースホルダー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F077EE16-76A2-48C1-91A3-9263F996A478}" type="datetime1">
              <a:rPr lang="en-US" altLang="ja-JP" noProof="0" smtClean="0"/>
              <a:t>10/2/2023</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D57F1E4F-1CFF-5643-939E-02111984F565}" type="slidenum">
              <a:rPr lang="en-US" altLang="ja-JP" noProof="0" smtClean="0"/>
              <a:t>‹#›</a:t>
            </a:fld>
            <a:endParaRPr lang="ja-JP"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画像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画像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円/楕円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画像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画像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長方形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タイトル プレースホルダー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latin typeface="Meiryo UI" panose="020B0604030504040204" pitchFamily="50" charset="-128"/>
                <a:ea typeface="Meiryo UI" panose="020B0604030504040204" pitchFamily="50" charset="-128"/>
              </a:defRPr>
            </a:lvl1pPr>
          </a:lstStyle>
          <a:p>
            <a:fld id="{5CA76691-66EC-4B3E-9CDB-570EDD55318B}" type="datetime1">
              <a:rPr lang="en-US" altLang="ja-JP" noProof="0" smtClean="0"/>
              <a:t>10/2/2023</a:t>
            </a:fld>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Meiryo UI" panose="020B0604030504040204" pitchFamily="50" charset="-128"/>
                <a:ea typeface="Meiryo UI" panose="020B0604030504040204" pitchFamily="50" charset="-128"/>
              </a:defRPr>
            </a:lvl1pPr>
          </a:lstStyle>
          <a:p>
            <a:fld id="{D57F1E4F-1CFF-5643-939E-02111984F565}"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kumimoji="1" sz="4200" b="0" i="0" kern="1200">
          <a:solidFill>
            <a:schemeClr val="tx2"/>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eiryo UI" panose="020B0604030504040204" pitchFamily="50" charset="-128"/>
          <a:ea typeface="Meiryo UI" panose="020B0604030504040204" pitchFamily="50" charset="-128"/>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eiryo UI" panose="020B0604030504040204" pitchFamily="50" charset="-128"/>
          <a:ea typeface="Meiryo UI" panose="020B0604030504040204" pitchFamily="50" charset="-128"/>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eiryo UI" panose="020B0604030504040204" pitchFamily="50" charset="-128"/>
          <a:ea typeface="Meiryo UI" panose="020B0604030504040204" pitchFamily="50" charset="-128"/>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eiryo UI" panose="020B0604030504040204" pitchFamily="50" charset="-128"/>
          <a:ea typeface="Meiryo UI" panose="020B0604030504040204" pitchFamily="50" charset="-128"/>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eiryo UI" panose="020B0604030504040204" pitchFamily="50" charset="-128"/>
          <a:ea typeface="Meiryo UI" panose="020B0604030504040204" pitchFamily="50" charset="-128"/>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画像 4" descr="チェーン リンク">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3D30D32A-359B-41BB-9746-2CF3A21EEFFC}"/>
              </a:ext>
            </a:extLst>
          </p:cNvPr>
          <p:cNvSpPr>
            <a:spLocks noGrp="1"/>
          </p:cNvSpPr>
          <p:nvPr>
            <p:ph type="ctrTitle"/>
          </p:nvPr>
        </p:nvSpPr>
        <p:spPr>
          <a:xfrm>
            <a:off x="1092325" y="3068053"/>
            <a:ext cx="8825658" cy="1239252"/>
          </a:xfrm>
        </p:spPr>
        <p:txBody>
          <a:bodyPr rtlCol="0">
            <a:normAutofit/>
          </a:bodyPr>
          <a:lstStyle/>
          <a:p>
            <a:pPr rtl="0"/>
            <a:r>
              <a:rPr lang="en-US" altLang="ja-JP" dirty="0"/>
              <a:t>IoT-ESP32</a:t>
            </a:r>
            <a:r>
              <a:rPr lang="ja-JP" altLang="en-US" dirty="0"/>
              <a:t>　</a:t>
            </a:r>
            <a:endParaRPr lang="ja-JP" altLang="ru-RU" dirty="0"/>
          </a:p>
        </p:txBody>
      </p:sp>
      <p:sp>
        <p:nvSpPr>
          <p:cNvPr id="3" name="サブタイトル 2">
            <a:extLst>
              <a:ext uri="{FF2B5EF4-FFF2-40B4-BE49-F238E27FC236}">
                <a16:creationId xmlns:a16="http://schemas.microsoft.com/office/drawing/2014/main" id="{B4CA222A-88BC-48F4-9AE8-2115B7D1E6DC}"/>
              </a:ext>
            </a:extLst>
          </p:cNvPr>
          <p:cNvSpPr>
            <a:spLocks noGrp="1"/>
          </p:cNvSpPr>
          <p:nvPr>
            <p:ph type="subTitle" idx="1"/>
          </p:nvPr>
        </p:nvSpPr>
        <p:spPr>
          <a:xfrm>
            <a:off x="1154955" y="5089358"/>
            <a:ext cx="8825658" cy="549442"/>
          </a:xfrm>
        </p:spPr>
        <p:txBody>
          <a:bodyPr rtlCol="0">
            <a:normAutofit/>
          </a:bodyPr>
          <a:lstStyle/>
          <a:p>
            <a:pPr rtl="0"/>
            <a:r>
              <a:rPr lang="ja-JP" altLang="en-US" dirty="0"/>
              <a:t>ルネサスマイコン</a:t>
            </a:r>
            <a:r>
              <a:rPr lang="en-US" altLang="ja-JP" dirty="0"/>
              <a:t>SH</a:t>
            </a:r>
            <a:r>
              <a:rPr lang="ja-JP" altLang="en-US" dirty="0"/>
              <a:t>シリーズからの転換とネットワーク化への鍵</a:t>
            </a:r>
            <a:endParaRPr lang="en-US" altLang="ja-JP" dirty="0"/>
          </a:p>
        </p:txBody>
      </p:sp>
      <p:sp>
        <p:nvSpPr>
          <p:cNvPr id="20" name="長方形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F0B5EE-3169-670C-CCC0-DDDF0CB26C85}"/>
              </a:ext>
            </a:extLst>
          </p:cNvPr>
          <p:cNvSpPr>
            <a:spLocks noGrp="1"/>
          </p:cNvSpPr>
          <p:nvPr>
            <p:ph type="title"/>
          </p:nvPr>
        </p:nvSpPr>
        <p:spPr/>
        <p:txBody>
          <a:bodyPr/>
          <a:lstStyle/>
          <a:p>
            <a:r>
              <a:rPr kumimoji="1" lang="en-US" altLang="ja-JP" dirty="0"/>
              <a:t>IoT</a:t>
            </a:r>
            <a:r>
              <a:rPr kumimoji="1" lang="ja-JP" altLang="en-US" dirty="0"/>
              <a:t>　</a:t>
            </a:r>
            <a:r>
              <a:rPr kumimoji="1" lang="en-US" altLang="ja-JP" dirty="0"/>
              <a:t>ESP32</a:t>
            </a:r>
            <a:r>
              <a:rPr kumimoji="1" lang="ja-JP" altLang="en-US" dirty="0"/>
              <a:t>の特徴②</a:t>
            </a:r>
          </a:p>
        </p:txBody>
      </p:sp>
      <p:sp>
        <p:nvSpPr>
          <p:cNvPr id="3" name="コンテンツ プレースホルダー 2">
            <a:extLst>
              <a:ext uri="{FF2B5EF4-FFF2-40B4-BE49-F238E27FC236}">
                <a16:creationId xmlns:a16="http://schemas.microsoft.com/office/drawing/2014/main" id="{60408FDE-5F77-DBBE-E1DE-2800B70311DA}"/>
              </a:ext>
            </a:extLst>
          </p:cNvPr>
          <p:cNvSpPr>
            <a:spLocks noGrp="1"/>
          </p:cNvSpPr>
          <p:nvPr>
            <p:ph idx="1"/>
          </p:nvPr>
        </p:nvSpPr>
        <p:spPr>
          <a:xfrm>
            <a:off x="1103312" y="1443790"/>
            <a:ext cx="8946541" cy="4804610"/>
          </a:xfrm>
        </p:spPr>
        <p:txBody>
          <a:bodyPr>
            <a:normAutofit fontScale="85000" lnSpcReduction="20000"/>
          </a:bodyPr>
          <a:lstStyle/>
          <a:p>
            <a:endParaRPr kumimoji="1" lang="en-US" altLang="ja-JP" dirty="0"/>
          </a:p>
          <a:p>
            <a:endParaRPr lang="en-US" altLang="ja-JP" dirty="0"/>
          </a:p>
          <a:p>
            <a:r>
              <a:rPr lang="ja-JP" altLang="en-US" dirty="0"/>
              <a:t>基板表面左上部に</a:t>
            </a:r>
            <a:r>
              <a:rPr lang="en-US" altLang="ja-JP" dirty="0"/>
              <a:t>11AH</a:t>
            </a:r>
            <a:r>
              <a:rPr lang="ja-JP" altLang="en-US" dirty="0"/>
              <a:t>無線</a:t>
            </a:r>
            <a:r>
              <a:rPr lang="en-US" altLang="ja-JP" dirty="0"/>
              <a:t>module</a:t>
            </a:r>
          </a:p>
          <a:p>
            <a:endParaRPr lang="en-US" altLang="ja-JP" dirty="0"/>
          </a:p>
          <a:p>
            <a:r>
              <a:rPr lang="ja-JP" altLang="en-US" dirty="0"/>
              <a:t>基板表面右上部に</a:t>
            </a:r>
            <a:r>
              <a:rPr lang="en-US" altLang="ja-JP" dirty="0"/>
              <a:t>18650</a:t>
            </a:r>
            <a:r>
              <a:rPr lang="ja-JP" altLang="en-US" dirty="0"/>
              <a:t>リチウム電池ｘ２本を実装</a:t>
            </a:r>
            <a:endParaRPr lang="en-US" altLang="ja-JP" dirty="0"/>
          </a:p>
          <a:p>
            <a:pPr marL="0" indent="0">
              <a:buNone/>
            </a:pPr>
            <a:r>
              <a:rPr lang="ja-JP" altLang="en-US" dirty="0"/>
              <a:t>　（リチウム電池に関しては充電機能は実装せず外部で充電した</a:t>
            </a:r>
            <a:r>
              <a:rPr lang="en-US" altLang="ja-JP" dirty="0"/>
              <a:t>16850</a:t>
            </a:r>
            <a:r>
              <a:rPr lang="ja-JP" altLang="en-US" dirty="0"/>
              <a:t>電池を採用）</a:t>
            </a:r>
            <a:endParaRPr lang="en-US" altLang="ja-JP" dirty="0"/>
          </a:p>
          <a:p>
            <a:endParaRPr lang="en-US" altLang="ja-JP" dirty="0"/>
          </a:p>
          <a:p>
            <a:r>
              <a:rPr lang="ja-JP" altLang="en-US" dirty="0"/>
              <a:t>基板表面右下部に</a:t>
            </a:r>
            <a:r>
              <a:rPr lang="en-US" altLang="ja-JP" dirty="0"/>
              <a:t>GROVE</a:t>
            </a:r>
            <a:r>
              <a:rPr lang="ja-JP" altLang="en-US" dirty="0"/>
              <a:t>センサースロットを設ける</a:t>
            </a:r>
            <a:endParaRPr lang="en-US" altLang="ja-JP" dirty="0"/>
          </a:p>
          <a:p>
            <a:endParaRPr lang="en-US" altLang="ja-JP" dirty="0"/>
          </a:p>
          <a:p>
            <a:r>
              <a:rPr lang="en-US" altLang="ja-JP" dirty="0"/>
              <a:t>Advantech</a:t>
            </a:r>
            <a:r>
              <a:rPr lang="ja-JP" altLang="en-US" dirty="0"/>
              <a:t>のセンサー</a:t>
            </a:r>
            <a:r>
              <a:rPr lang="en-US" altLang="ja-JP" dirty="0"/>
              <a:t>ADAM</a:t>
            </a:r>
            <a:r>
              <a:rPr lang="ja-JP" altLang="en-US" dirty="0"/>
              <a:t>シリーズについては</a:t>
            </a:r>
            <a:r>
              <a:rPr lang="en-US" altLang="ja-JP" dirty="0"/>
              <a:t>ADAM</a:t>
            </a:r>
            <a:r>
              <a:rPr lang="ja-JP" altLang="en-US" dirty="0"/>
              <a:t>システム概要を別途用意</a:t>
            </a:r>
          </a:p>
          <a:p>
            <a:endParaRPr lang="en-US" altLang="ja-JP" dirty="0"/>
          </a:p>
          <a:p>
            <a:r>
              <a:rPr lang="ja-JP" altLang="en-US" dirty="0"/>
              <a:t>基板裏面に</a:t>
            </a:r>
            <a:r>
              <a:rPr lang="en-US" altLang="ja-JP" dirty="0"/>
              <a:t>ESP32</a:t>
            </a:r>
            <a:r>
              <a:rPr lang="ja-JP" altLang="en-US" dirty="0"/>
              <a:t>モジュールと</a:t>
            </a:r>
            <a:r>
              <a:rPr lang="en-US" altLang="ja-JP" dirty="0"/>
              <a:t>RS232</a:t>
            </a:r>
            <a:r>
              <a:rPr lang="ja-JP" altLang="en-US" dirty="0"/>
              <a:t>および</a:t>
            </a:r>
            <a:r>
              <a:rPr lang="en-US" altLang="ja-JP" dirty="0"/>
              <a:t>RS485(</a:t>
            </a:r>
            <a:r>
              <a:rPr lang="ja-JP" altLang="en-US" dirty="0"/>
              <a:t>２線ループ</a:t>
            </a:r>
            <a:r>
              <a:rPr lang="en-US" altLang="ja-JP" dirty="0"/>
              <a:t>)</a:t>
            </a:r>
            <a:r>
              <a:rPr lang="ja-JP" altLang="en-US" dirty="0"/>
              <a:t>のコネクタを実装</a:t>
            </a:r>
            <a:endParaRPr lang="en-US" altLang="ja-JP" dirty="0"/>
          </a:p>
          <a:p>
            <a:endParaRPr lang="en-US" altLang="ja-JP" dirty="0"/>
          </a:p>
          <a:p>
            <a:r>
              <a:rPr lang="ja-JP" altLang="en-US" dirty="0"/>
              <a:t>５</a:t>
            </a:r>
            <a:r>
              <a:rPr lang="en-US" altLang="ja-JP" dirty="0"/>
              <a:t>VAC</a:t>
            </a:r>
            <a:r>
              <a:rPr lang="ja-JP" altLang="en-US" dirty="0"/>
              <a:t>アダプタのジャックを実装</a:t>
            </a:r>
            <a:endParaRPr lang="en-US" altLang="ja-JP" dirty="0"/>
          </a:p>
          <a:p>
            <a:pPr marL="0" indent="0">
              <a:buNone/>
            </a:pPr>
            <a:endParaRPr kumimoji="1" lang="ja-JP" altLang="en-US" dirty="0"/>
          </a:p>
        </p:txBody>
      </p:sp>
    </p:spTree>
    <p:extLst>
      <p:ext uri="{BB962C8B-B14F-4D97-AF65-F5344CB8AC3E}">
        <p14:creationId xmlns:p14="http://schemas.microsoft.com/office/powerpoint/2010/main" val="421113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AAD73-ED75-01D5-3B8B-1B11304D646D}"/>
              </a:ext>
            </a:extLst>
          </p:cNvPr>
          <p:cNvSpPr>
            <a:spLocks noGrp="1"/>
          </p:cNvSpPr>
          <p:nvPr>
            <p:ph type="title"/>
          </p:nvPr>
        </p:nvSpPr>
        <p:spPr/>
        <p:txBody>
          <a:bodyPr/>
          <a:lstStyle/>
          <a:p>
            <a:r>
              <a:rPr kumimoji="1" lang="en-US" altLang="ja-JP" dirty="0"/>
              <a:t>IoT</a:t>
            </a:r>
            <a:r>
              <a:rPr kumimoji="1" lang="ja-JP" altLang="en-US" dirty="0"/>
              <a:t>　</a:t>
            </a:r>
            <a:r>
              <a:rPr kumimoji="1" lang="en-US" altLang="ja-JP" dirty="0"/>
              <a:t>ESP32</a:t>
            </a:r>
            <a:r>
              <a:rPr kumimoji="1" lang="ja-JP" altLang="en-US" dirty="0"/>
              <a:t>　</a:t>
            </a:r>
            <a:r>
              <a:rPr lang="ja-JP" altLang="en-US" dirty="0"/>
              <a:t>イメージ図</a:t>
            </a:r>
            <a:endParaRPr kumimoji="1" lang="ja-JP" altLang="en-US" dirty="0"/>
          </a:p>
        </p:txBody>
      </p:sp>
      <p:sp>
        <p:nvSpPr>
          <p:cNvPr id="3" name="コンテンツ プレースホルダー 2">
            <a:extLst>
              <a:ext uri="{FF2B5EF4-FFF2-40B4-BE49-F238E27FC236}">
                <a16:creationId xmlns:a16="http://schemas.microsoft.com/office/drawing/2014/main" id="{04C2398D-2B04-D482-F741-A153C2E5A362}"/>
              </a:ext>
            </a:extLst>
          </p:cNvPr>
          <p:cNvSpPr>
            <a:spLocks noGrp="1"/>
          </p:cNvSpPr>
          <p:nvPr>
            <p:ph idx="1"/>
          </p:nvPr>
        </p:nvSpPr>
        <p:spPr>
          <a:xfrm>
            <a:off x="1103312" y="1311442"/>
            <a:ext cx="10326688" cy="5546558"/>
          </a:xfrm>
        </p:spPr>
        <p:txBody>
          <a:bodyPr/>
          <a:lstStyle/>
          <a:p>
            <a:endParaRPr kumimoji="1" lang="ja-JP" altLang="en-US" dirty="0"/>
          </a:p>
        </p:txBody>
      </p:sp>
      <p:sp>
        <p:nvSpPr>
          <p:cNvPr id="4" name="フローチャート: 処理 3">
            <a:extLst>
              <a:ext uri="{FF2B5EF4-FFF2-40B4-BE49-F238E27FC236}">
                <a16:creationId xmlns:a16="http://schemas.microsoft.com/office/drawing/2014/main" id="{DF37C366-E6DB-6669-D928-F14F83D98A92}"/>
              </a:ext>
            </a:extLst>
          </p:cNvPr>
          <p:cNvSpPr/>
          <p:nvPr/>
        </p:nvSpPr>
        <p:spPr>
          <a:xfrm>
            <a:off x="1205399" y="2198651"/>
            <a:ext cx="5943600" cy="387416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フローチャート: 処理 4">
            <a:extLst>
              <a:ext uri="{FF2B5EF4-FFF2-40B4-BE49-F238E27FC236}">
                <a16:creationId xmlns:a16="http://schemas.microsoft.com/office/drawing/2014/main" id="{69A87C03-DF49-C5DB-D337-15A39F2E6155}"/>
              </a:ext>
            </a:extLst>
          </p:cNvPr>
          <p:cNvSpPr/>
          <p:nvPr/>
        </p:nvSpPr>
        <p:spPr>
          <a:xfrm>
            <a:off x="1351044" y="2691063"/>
            <a:ext cx="2229852" cy="1134979"/>
          </a:xfrm>
          <a:prstGeom prst="flowChartProcess">
            <a:avLst/>
          </a:prstGeom>
          <a:solidFill>
            <a:schemeClr val="bg2">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dirty="0">
                <a:solidFill>
                  <a:schemeClr val="bg1"/>
                </a:solidFill>
              </a:rPr>
              <a:t>11ah</a:t>
            </a:r>
            <a:r>
              <a:rPr kumimoji="1" lang="ja-JP" altLang="en-US" dirty="0">
                <a:solidFill>
                  <a:schemeClr val="bg1"/>
                </a:solidFill>
              </a:rPr>
              <a:t>無線機</a:t>
            </a:r>
          </a:p>
        </p:txBody>
      </p:sp>
      <p:sp>
        <p:nvSpPr>
          <p:cNvPr id="6" name="フローチャート: 処理 5">
            <a:extLst>
              <a:ext uri="{FF2B5EF4-FFF2-40B4-BE49-F238E27FC236}">
                <a16:creationId xmlns:a16="http://schemas.microsoft.com/office/drawing/2014/main" id="{1CDEE3BB-3FE8-BD5E-F5A6-0F3DE77C7127}"/>
              </a:ext>
            </a:extLst>
          </p:cNvPr>
          <p:cNvSpPr/>
          <p:nvPr/>
        </p:nvSpPr>
        <p:spPr>
          <a:xfrm>
            <a:off x="4233546" y="2691062"/>
            <a:ext cx="2229852" cy="1134979"/>
          </a:xfrm>
          <a:prstGeom prst="flowChartProcess">
            <a:avLst/>
          </a:prstGeom>
          <a:solidFill>
            <a:schemeClr val="bg2">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dirty="0">
                <a:solidFill>
                  <a:schemeClr val="bg1"/>
                </a:solidFill>
                <a:latin typeface="+mj-ea"/>
                <a:ea typeface="+mj-ea"/>
              </a:rPr>
              <a:t>18650</a:t>
            </a:r>
            <a:r>
              <a:rPr kumimoji="1" lang="ja-JP" altLang="en-US" dirty="0">
                <a:solidFill>
                  <a:schemeClr val="bg1"/>
                </a:solidFill>
                <a:latin typeface="+mj-ea"/>
                <a:ea typeface="+mj-ea"/>
              </a:rPr>
              <a:t>リチウム</a:t>
            </a:r>
            <a:br>
              <a:rPr kumimoji="1" lang="en-US" altLang="ja-JP" dirty="0">
                <a:solidFill>
                  <a:schemeClr val="bg1"/>
                </a:solidFill>
                <a:latin typeface="+mj-ea"/>
                <a:ea typeface="+mj-ea"/>
              </a:rPr>
            </a:br>
            <a:r>
              <a:rPr kumimoji="1" lang="ja-JP" altLang="en-US" dirty="0">
                <a:solidFill>
                  <a:schemeClr val="bg1"/>
                </a:solidFill>
                <a:latin typeface="+mj-ea"/>
                <a:ea typeface="+mj-ea"/>
              </a:rPr>
              <a:t>電池パック</a:t>
            </a:r>
            <a:r>
              <a:rPr kumimoji="1" lang="en-US" altLang="ja-JP" dirty="0">
                <a:solidFill>
                  <a:schemeClr val="bg1"/>
                </a:solidFill>
                <a:latin typeface="+mj-ea"/>
                <a:ea typeface="+mj-ea"/>
              </a:rPr>
              <a:t>(2</a:t>
            </a:r>
            <a:r>
              <a:rPr kumimoji="1" lang="ja-JP" altLang="en-US" dirty="0">
                <a:solidFill>
                  <a:schemeClr val="bg1"/>
                </a:solidFill>
                <a:latin typeface="+mj-ea"/>
                <a:ea typeface="+mj-ea"/>
              </a:rPr>
              <a:t>本</a:t>
            </a:r>
            <a:r>
              <a:rPr kumimoji="1" lang="en-US" altLang="ja-JP" dirty="0">
                <a:solidFill>
                  <a:schemeClr val="bg1"/>
                </a:solidFill>
                <a:latin typeface="+mj-ea"/>
                <a:ea typeface="+mj-ea"/>
              </a:rPr>
              <a:t>)</a:t>
            </a:r>
            <a:endParaRPr kumimoji="1" lang="ja-JP" altLang="en-US" dirty="0">
              <a:solidFill>
                <a:schemeClr val="bg1"/>
              </a:solidFill>
              <a:latin typeface="+mj-ea"/>
              <a:ea typeface="+mj-ea"/>
            </a:endParaRPr>
          </a:p>
        </p:txBody>
      </p:sp>
      <p:sp>
        <p:nvSpPr>
          <p:cNvPr id="7" name="フローチャート: 処理 6">
            <a:extLst>
              <a:ext uri="{FF2B5EF4-FFF2-40B4-BE49-F238E27FC236}">
                <a16:creationId xmlns:a16="http://schemas.microsoft.com/office/drawing/2014/main" id="{69B0C65B-ECDB-1129-D80F-A4A38D7EAEB3}"/>
              </a:ext>
            </a:extLst>
          </p:cNvPr>
          <p:cNvSpPr/>
          <p:nvPr/>
        </p:nvSpPr>
        <p:spPr>
          <a:xfrm>
            <a:off x="1335211" y="4411579"/>
            <a:ext cx="2229852" cy="1134979"/>
          </a:xfrm>
          <a:prstGeom prst="flowChartProcess">
            <a:avLst/>
          </a:prstGeom>
          <a:solidFill>
            <a:schemeClr val="bg2">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just"/>
            <a:r>
              <a:rPr lang="en-US" altLang="ja-JP" sz="1800" kern="100" dirty="0">
                <a:solidFill>
                  <a:schemeClr val="bg1"/>
                </a:solidFill>
                <a:effectLst/>
                <a:latin typeface="+mj-ea"/>
                <a:ea typeface="+mj-ea"/>
                <a:cs typeface="Times New Roman" panose="02020603050405020304" pitchFamily="18" charset="0"/>
              </a:rPr>
              <a:t>     ESP32</a:t>
            </a:r>
            <a:r>
              <a:rPr lang="ja-JP" altLang="ja-JP" sz="1800" kern="100" dirty="0">
                <a:solidFill>
                  <a:schemeClr val="bg1"/>
                </a:solidFill>
                <a:effectLst/>
                <a:latin typeface="+mj-ea"/>
                <a:ea typeface="+mj-ea"/>
                <a:cs typeface="Times New Roman" panose="02020603050405020304" pitchFamily="18" charset="0"/>
              </a:rPr>
              <a:t>など</a:t>
            </a:r>
            <a:endParaRPr lang="en-US" altLang="ja-JP" sz="1800" kern="100" dirty="0">
              <a:solidFill>
                <a:schemeClr val="bg1"/>
              </a:solidFill>
              <a:effectLst/>
              <a:latin typeface="+mj-ea"/>
              <a:ea typeface="+mj-ea"/>
              <a:cs typeface="Times New Roman" panose="02020603050405020304" pitchFamily="18" charset="0"/>
            </a:endParaRPr>
          </a:p>
          <a:p>
            <a:pPr algn="just"/>
            <a:r>
              <a:rPr lang="ja-JP" altLang="en-US" kern="100" dirty="0">
                <a:solidFill>
                  <a:schemeClr val="bg1"/>
                </a:solidFill>
                <a:latin typeface="+mj-ea"/>
                <a:ea typeface="+mj-ea"/>
                <a:cs typeface="Times New Roman" panose="02020603050405020304" pitchFamily="18" charset="0"/>
              </a:rPr>
              <a:t>    （</a:t>
            </a:r>
            <a:r>
              <a:rPr lang="ja-JP" altLang="ja-JP" sz="1800" kern="100" dirty="0">
                <a:solidFill>
                  <a:schemeClr val="bg1"/>
                </a:solidFill>
                <a:effectLst/>
                <a:latin typeface="+mj-ea"/>
                <a:ea typeface="+mj-ea"/>
                <a:cs typeface="Times New Roman" panose="02020603050405020304" pitchFamily="18" charset="0"/>
              </a:rPr>
              <a:t>実装裏面）</a:t>
            </a:r>
          </a:p>
          <a:p>
            <a:pPr algn="ctr"/>
            <a:endParaRPr kumimoji="1" lang="ja-JP" altLang="en-US" dirty="0"/>
          </a:p>
        </p:txBody>
      </p:sp>
      <p:sp>
        <p:nvSpPr>
          <p:cNvPr id="8" name="フローチャート: 処理 7">
            <a:extLst>
              <a:ext uri="{FF2B5EF4-FFF2-40B4-BE49-F238E27FC236}">
                <a16:creationId xmlns:a16="http://schemas.microsoft.com/office/drawing/2014/main" id="{1DD1F91E-ECEF-608C-D4DC-2EA3CF0FFA59}"/>
              </a:ext>
            </a:extLst>
          </p:cNvPr>
          <p:cNvSpPr/>
          <p:nvPr/>
        </p:nvSpPr>
        <p:spPr>
          <a:xfrm>
            <a:off x="4244319" y="4417115"/>
            <a:ext cx="2229852" cy="1134979"/>
          </a:xfrm>
          <a:prstGeom prst="flowChartProcess">
            <a:avLst/>
          </a:prstGeom>
          <a:solidFill>
            <a:schemeClr val="bg2">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dirty="0">
                <a:solidFill>
                  <a:schemeClr val="bg1"/>
                </a:solidFill>
                <a:latin typeface="+mj-ea"/>
                <a:ea typeface="+mj-ea"/>
              </a:rPr>
              <a:t>GROVE</a:t>
            </a:r>
            <a:r>
              <a:rPr kumimoji="1" lang="ja-JP" altLang="en-US" dirty="0">
                <a:solidFill>
                  <a:schemeClr val="bg1"/>
                </a:solidFill>
                <a:latin typeface="+mj-ea"/>
                <a:ea typeface="+mj-ea"/>
              </a:rPr>
              <a:t>系センサー実装部</a:t>
            </a:r>
          </a:p>
        </p:txBody>
      </p:sp>
      <p:cxnSp>
        <p:nvCxnSpPr>
          <p:cNvPr id="15" name="コネクタ: カギ線 14">
            <a:extLst>
              <a:ext uri="{FF2B5EF4-FFF2-40B4-BE49-F238E27FC236}">
                <a16:creationId xmlns:a16="http://schemas.microsoft.com/office/drawing/2014/main" id="{E21A4C85-66E0-06EE-9732-65FB94F1F3FC}"/>
              </a:ext>
            </a:extLst>
          </p:cNvPr>
          <p:cNvCxnSpPr/>
          <p:nvPr/>
        </p:nvCxnSpPr>
        <p:spPr>
          <a:xfrm>
            <a:off x="6068689" y="5112943"/>
            <a:ext cx="2638926" cy="43939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6" name="楕円 15">
            <a:extLst>
              <a:ext uri="{FF2B5EF4-FFF2-40B4-BE49-F238E27FC236}">
                <a16:creationId xmlns:a16="http://schemas.microsoft.com/office/drawing/2014/main" id="{EF885AFD-D9BA-5ED2-291C-A03600D3D11A}"/>
              </a:ext>
            </a:extLst>
          </p:cNvPr>
          <p:cNvSpPr/>
          <p:nvPr/>
        </p:nvSpPr>
        <p:spPr>
          <a:xfrm>
            <a:off x="8693143" y="4963670"/>
            <a:ext cx="2293458" cy="1778908"/>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800" kern="100" dirty="0">
                <a:solidFill>
                  <a:schemeClr val="bg1"/>
                </a:solidFill>
                <a:effectLst/>
                <a:latin typeface="+mj-ea"/>
                <a:ea typeface="+mj-ea"/>
                <a:cs typeface="Times New Roman" panose="02020603050405020304" pitchFamily="18" charset="0"/>
              </a:rPr>
              <a:t>RS232</a:t>
            </a:r>
            <a:r>
              <a:rPr lang="ja-JP" altLang="ja-JP" sz="1800" kern="100" dirty="0">
                <a:solidFill>
                  <a:schemeClr val="bg1"/>
                </a:solidFill>
                <a:effectLst/>
                <a:latin typeface="+mj-ea"/>
                <a:ea typeface="+mj-ea"/>
                <a:cs typeface="Times New Roman" panose="02020603050405020304" pitchFamily="18" charset="0"/>
              </a:rPr>
              <a:t>　</a:t>
            </a:r>
            <a:r>
              <a:rPr lang="en-US" altLang="ja-JP" sz="1800" kern="100" dirty="0">
                <a:solidFill>
                  <a:schemeClr val="bg1"/>
                </a:solidFill>
                <a:effectLst/>
                <a:latin typeface="+mj-ea"/>
                <a:ea typeface="+mj-ea"/>
                <a:cs typeface="Times New Roman" panose="02020603050405020304" pitchFamily="18" charset="0"/>
              </a:rPr>
              <a:t>UART</a:t>
            </a:r>
            <a:r>
              <a:rPr lang="ja-JP" altLang="ja-JP" sz="1800" kern="100" dirty="0">
                <a:solidFill>
                  <a:schemeClr val="bg1"/>
                </a:solidFill>
                <a:effectLst/>
                <a:latin typeface="+mj-ea"/>
                <a:ea typeface="+mj-ea"/>
                <a:cs typeface="Times New Roman" panose="02020603050405020304" pitchFamily="18" charset="0"/>
              </a:rPr>
              <a:t>通信</a:t>
            </a:r>
            <a:endParaRPr lang="en-US" altLang="ja-JP" sz="1800" kern="100" dirty="0">
              <a:solidFill>
                <a:schemeClr val="bg1"/>
              </a:solidFill>
              <a:effectLst/>
              <a:latin typeface="+mj-ea"/>
              <a:ea typeface="+mj-ea"/>
              <a:cs typeface="Times New Roman" panose="02020603050405020304" pitchFamily="18" charset="0"/>
            </a:endParaRPr>
          </a:p>
          <a:p>
            <a:pPr algn="ctr"/>
            <a:endParaRPr lang="en-US" altLang="ja-JP" sz="1800" kern="100" dirty="0">
              <a:solidFill>
                <a:schemeClr val="bg1"/>
              </a:solidFill>
              <a:effectLst/>
              <a:latin typeface="+mj-ea"/>
              <a:ea typeface="+mj-ea"/>
              <a:cs typeface="Times New Roman" panose="02020603050405020304" pitchFamily="18" charset="0"/>
            </a:endParaRPr>
          </a:p>
          <a:p>
            <a:pPr algn="ctr"/>
            <a:r>
              <a:rPr lang="en-US" altLang="ja-JP" sz="1800" dirty="0">
                <a:solidFill>
                  <a:schemeClr val="bg1"/>
                </a:solidFill>
                <a:effectLst/>
                <a:latin typeface="+mj-ea"/>
                <a:ea typeface="+mj-ea"/>
                <a:cs typeface="Times New Roman" panose="02020603050405020304" pitchFamily="18" charset="0"/>
              </a:rPr>
              <a:t>RS485</a:t>
            </a:r>
            <a:r>
              <a:rPr lang="ja-JP" altLang="ja-JP" sz="1800" dirty="0">
                <a:solidFill>
                  <a:schemeClr val="bg1"/>
                </a:solidFill>
                <a:effectLst/>
                <a:latin typeface="+mj-ea"/>
                <a:ea typeface="+mj-ea"/>
                <a:cs typeface="Times New Roman" panose="02020603050405020304" pitchFamily="18" charset="0"/>
              </a:rPr>
              <a:t>　</a:t>
            </a:r>
            <a:r>
              <a:rPr lang="en-US" altLang="ja-JP" sz="1800" dirty="0" err="1">
                <a:solidFill>
                  <a:schemeClr val="bg1"/>
                </a:solidFill>
                <a:effectLst/>
                <a:latin typeface="+mj-ea"/>
                <a:ea typeface="+mj-ea"/>
                <a:cs typeface="Times New Roman" panose="02020603050405020304" pitchFamily="18" charset="0"/>
              </a:rPr>
              <a:t>ModbusRTU</a:t>
            </a:r>
            <a:endParaRPr lang="ja-JP" altLang="ja-JP" sz="1800" kern="100" dirty="0">
              <a:solidFill>
                <a:schemeClr val="bg1"/>
              </a:solidFill>
              <a:effectLst/>
              <a:latin typeface="+mj-ea"/>
              <a:ea typeface="+mj-ea"/>
              <a:cs typeface="Times New Roman" panose="02020603050405020304" pitchFamily="18" charset="0"/>
            </a:endParaRPr>
          </a:p>
          <a:p>
            <a:pPr algn="ctr"/>
            <a:endParaRPr kumimoji="1" lang="ja-JP" altLang="en-US" dirty="0"/>
          </a:p>
        </p:txBody>
      </p:sp>
      <p:sp>
        <p:nvSpPr>
          <p:cNvPr id="17" name="正方形/長方形 16">
            <a:extLst>
              <a:ext uri="{FF2B5EF4-FFF2-40B4-BE49-F238E27FC236}">
                <a16:creationId xmlns:a16="http://schemas.microsoft.com/office/drawing/2014/main" id="{9CBB0D03-3AAB-FAE6-1488-0EC77FD7C6EE}"/>
              </a:ext>
            </a:extLst>
          </p:cNvPr>
          <p:cNvSpPr/>
          <p:nvPr/>
        </p:nvSpPr>
        <p:spPr>
          <a:xfrm>
            <a:off x="8440008" y="2198650"/>
            <a:ext cx="2799728" cy="2244535"/>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ja-JP" altLang="en-US" sz="1800" b="0" i="0" u="none" strike="noStrike" baseline="0" dirty="0">
              <a:solidFill>
                <a:srgbClr val="000000"/>
              </a:solidFill>
              <a:latin typeface="Century" panose="02040604050505020304" pitchFamily="18" charset="0"/>
            </a:endParaRPr>
          </a:p>
          <a:p>
            <a:r>
              <a:rPr lang="ja-JP" altLang="en-US" sz="1200" b="0" i="0" u="none" strike="noStrike" baseline="0" dirty="0">
                <a:solidFill>
                  <a:srgbClr val="000000"/>
                </a:solidFill>
                <a:latin typeface="+mj-ea"/>
                <a:ea typeface="+mj-ea"/>
              </a:rPr>
              <a:t>　　オプション電源ユニット</a:t>
            </a:r>
            <a:br>
              <a:rPr lang="en-US" altLang="ja-JP" sz="1800" b="0" i="0" u="none" strike="noStrike" baseline="0" dirty="0">
                <a:solidFill>
                  <a:srgbClr val="000000"/>
                </a:solidFill>
                <a:latin typeface="+mj-ea"/>
                <a:ea typeface="+mj-ea"/>
              </a:rPr>
            </a:br>
            <a:endParaRPr lang="en-US" altLang="ja-JP" sz="1800" b="0" i="0" u="none" strike="noStrike" baseline="0" dirty="0">
              <a:solidFill>
                <a:srgbClr val="000000"/>
              </a:solidFill>
              <a:latin typeface="+mj-ea"/>
              <a:ea typeface="+mj-ea"/>
            </a:endParaRPr>
          </a:p>
          <a:p>
            <a:r>
              <a:rPr lang="en-US" altLang="ja-JP" sz="1800" b="0" i="0" u="none" strike="noStrike" baseline="0" dirty="0">
                <a:solidFill>
                  <a:srgbClr val="000000"/>
                </a:solidFill>
                <a:latin typeface="+mj-ea"/>
                <a:ea typeface="+mj-ea"/>
              </a:rPr>
              <a:t>DC24V</a:t>
            </a:r>
            <a:r>
              <a:rPr lang="ja-JP" altLang="en-US" sz="1800" b="0" i="0" u="none" strike="noStrike" baseline="0" dirty="0">
                <a:solidFill>
                  <a:srgbClr val="000000"/>
                </a:solidFill>
                <a:latin typeface="+mj-ea"/>
                <a:ea typeface="+mj-ea"/>
              </a:rPr>
              <a:t>入力</a:t>
            </a:r>
            <a:r>
              <a:rPr lang="en-US" altLang="ja-JP" sz="1800" b="0" i="0" u="none" strike="noStrike" baseline="0" dirty="0">
                <a:solidFill>
                  <a:srgbClr val="000000"/>
                </a:solidFill>
                <a:latin typeface="+mj-ea"/>
                <a:ea typeface="+mj-ea"/>
              </a:rPr>
              <a:t>5V</a:t>
            </a:r>
            <a:r>
              <a:rPr lang="ja-JP" altLang="en-US" sz="1800" b="0" i="0" u="none" strike="noStrike" baseline="0" dirty="0">
                <a:solidFill>
                  <a:srgbClr val="000000"/>
                </a:solidFill>
                <a:latin typeface="+mj-ea"/>
                <a:ea typeface="+mj-ea"/>
              </a:rPr>
              <a:t>出力ユニット （リチウム電部のかわりに実装可能） </a:t>
            </a:r>
            <a:endParaRPr kumimoji="1" lang="ja-JP" altLang="en-US" dirty="0">
              <a:latin typeface="+mj-ea"/>
              <a:ea typeface="+mj-ea"/>
            </a:endParaRPr>
          </a:p>
        </p:txBody>
      </p:sp>
      <p:sp>
        <p:nvSpPr>
          <p:cNvPr id="21" name="矢印: 左 20">
            <a:extLst>
              <a:ext uri="{FF2B5EF4-FFF2-40B4-BE49-F238E27FC236}">
                <a16:creationId xmlns:a16="http://schemas.microsoft.com/office/drawing/2014/main" id="{3CFA2B92-B062-88F5-5795-31C1ADB5FE65}"/>
              </a:ext>
            </a:extLst>
          </p:cNvPr>
          <p:cNvSpPr/>
          <p:nvPr/>
        </p:nvSpPr>
        <p:spPr>
          <a:xfrm>
            <a:off x="7148999" y="3858569"/>
            <a:ext cx="1128492" cy="334637"/>
          </a:xfrm>
          <a:prstGeom prst="leftArrow">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402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A5FE3-C4B2-5B57-A1ED-4D203FDD29D0}"/>
              </a:ext>
            </a:extLst>
          </p:cNvPr>
          <p:cNvSpPr>
            <a:spLocks noGrp="1"/>
          </p:cNvSpPr>
          <p:nvPr>
            <p:ph type="title"/>
          </p:nvPr>
        </p:nvSpPr>
        <p:spPr>
          <a:xfrm>
            <a:off x="659363" y="306944"/>
            <a:ext cx="9404723" cy="1400530"/>
          </a:xfrm>
        </p:spPr>
        <p:txBody>
          <a:bodyPr/>
          <a:lstStyle/>
          <a:p>
            <a:r>
              <a:rPr kumimoji="1" lang="ja-JP" altLang="en-US" dirty="0"/>
              <a:t>動作モデル</a:t>
            </a:r>
          </a:p>
        </p:txBody>
      </p:sp>
      <p:sp>
        <p:nvSpPr>
          <p:cNvPr id="3" name="コンテンツ プレースホルダー 2">
            <a:extLst>
              <a:ext uri="{FF2B5EF4-FFF2-40B4-BE49-F238E27FC236}">
                <a16:creationId xmlns:a16="http://schemas.microsoft.com/office/drawing/2014/main" id="{8ACA9E28-396D-614B-3580-06BD6FC9186D}"/>
              </a:ext>
            </a:extLst>
          </p:cNvPr>
          <p:cNvSpPr>
            <a:spLocks noGrp="1"/>
          </p:cNvSpPr>
          <p:nvPr>
            <p:ph idx="1"/>
          </p:nvPr>
        </p:nvSpPr>
        <p:spPr>
          <a:xfrm>
            <a:off x="1103312" y="1203158"/>
            <a:ext cx="10182309" cy="5654842"/>
          </a:xfrm>
        </p:spPr>
        <p:txBody>
          <a:bodyPr>
            <a:normAutofit/>
          </a:bodyPr>
          <a:lstStyle/>
          <a:p>
            <a:r>
              <a:rPr kumimoji="1" lang="ja-JP" altLang="en-US" dirty="0"/>
              <a:t>初期設定時にセットされる時間パラメーター毎に繰り返し起動され、センシングし、取得したデータを指定されたプロトコルで通信</a:t>
            </a:r>
          </a:p>
          <a:p>
            <a:r>
              <a:rPr kumimoji="1" lang="ja-JP" altLang="en-US" dirty="0"/>
              <a:t>電池駆動を基本とするが、</a:t>
            </a:r>
            <a:r>
              <a:rPr kumimoji="1" lang="en-US" altLang="ja-JP" dirty="0"/>
              <a:t>DC24V</a:t>
            </a:r>
            <a:r>
              <a:rPr kumimoji="1" lang="ja-JP" altLang="en-US" dirty="0"/>
              <a:t>入力の電源回路ブロックを搭載することが可能、この場合、本モジュールは他のシステムへ</a:t>
            </a:r>
            <a:r>
              <a:rPr kumimoji="1" lang="en-US" altLang="ja-JP" dirty="0"/>
              <a:t>24V-5V</a:t>
            </a:r>
            <a:r>
              <a:rPr kumimoji="1" lang="ja-JP" altLang="en-US" dirty="0"/>
              <a:t>の</a:t>
            </a:r>
            <a:r>
              <a:rPr kumimoji="1" lang="en-US" altLang="ja-JP" dirty="0"/>
              <a:t>DC-DC</a:t>
            </a:r>
            <a:r>
              <a:rPr kumimoji="1" lang="ja-JP" altLang="en-US" dirty="0"/>
              <a:t>としても動作</a:t>
            </a:r>
          </a:p>
          <a:p>
            <a:r>
              <a:rPr kumimoji="1" lang="ja-JP" altLang="en-US" dirty="0"/>
              <a:t>センサーはオンボードの</a:t>
            </a:r>
            <a:r>
              <a:rPr kumimoji="1" lang="en-US" altLang="ja-JP" dirty="0"/>
              <a:t>GROVE-IF</a:t>
            </a:r>
            <a:r>
              <a:rPr kumimoji="1" lang="ja-JP" altLang="en-US" dirty="0"/>
              <a:t>に接続される</a:t>
            </a:r>
            <a:r>
              <a:rPr kumimoji="1" lang="en-US" altLang="ja-JP" dirty="0"/>
              <a:t>GROVE</a:t>
            </a:r>
            <a:r>
              <a:rPr kumimoji="1" lang="ja-JP" altLang="en-US" dirty="0"/>
              <a:t>センサー、</a:t>
            </a:r>
            <a:r>
              <a:rPr kumimoji="1" lang="en-US" altLang="ja-JP" dirty="0"/>
              <a:t>RS232</a:t>
            </a:r>
            <a:r>
              <a:rPr kumimoji="1" lang="ja-JP" altLang="en-US" dirty="0"/>
              <a:t>で接続できる各種市販センサー（要カスタマイズ）、</a:t>
            </a:r>
            <a:r>
              <a:rPr kumimoji="1" lang="en-US" altLang="ja-JP" dirty="0"/>
              <a:t>RS485/</a:t>
            </a:r>
            <a:r>
              <a:rPr kumimoji="1" lang="en-US" altLang="ja-JP" dirty="0" err="1"/>
              <a:t>ModbusRTU</a:t>
            </a:r>
            <a:r>
              <a:rPr kumimoji="1" lang="ja-JP" altLang="en-US" dirty="0"/>
              <a:t>で接続可能な</a:t>
            </a:r>
            <a:r>
              <a:rPr kumimoji="1" lang="en-US" altLang="ja-JP" dirty="0"/>
              <a:t>Modbus</a:t>
            </a:r>
            <a:r>
              <a:rPr kumimoji="1" lang="ja-JP" altLang="en-US" dirty="0"/>
              <a:t>センサー（</a:t>
            </a:r>
            <a:r>
              <a:rPr kumimoji="1" lang="en-US" altLang="ja-JP" dirty="0"/>
              <a:t>Advantech</a:t>
            </a:r>
            <a:r>
              <a:rPr kumimoji="1" lang="ja-JP" altLang="en-US" dirty="0"/>
              <a:t>の</a:t>
            </a:r>
            <a:r>
              <a:rPr kumimoji="1" lang="en-US" altLang="ja-JP" dirty="0"/>
              <a:t>ADAM</a:t>
            </a:r>
            <a:r>
              <a:rPr kumimoji="1" lang="ja-JP" altLang="en-US" dirty="0"/>
              <a:t>など）がサポート可能</a:t>
            </a:r>
            <a:endParaRPr kumimoji="1" lang="en-US" altLang="ja-JP" dirty="0"/>
          </a:p>
          <a:p>
            <a:r>
              <a:rPr kumimoji="1" lang="en-US" altLang="ja-JP" dirty="0"/>
              <a:t>ESP32</a:t>
            </a:r>
            <a:r>
              <a:rPr kumimoji="1" lang="ja-JP" altLang="en-US" dirty="0"/>
              <a:t>内蔵の</a:t>
            </a:r>
            <a:r>
              <a:rPr kumimoji="1" lang="en-US" altLang="ja-JP" dirty="0"/>
              <a:t>WIFI</a:t>
            </a:r>
            <a:r>
              <a:rPr kumimoji="1" lang="ja-JP" altLang="en-US" dirty="0"/>
              <a:t>でも送信可能だが、</a:t>
            </a:r>
            <a:r>
              <a:rPr kumimoji="1" lang="en-US" altLang="ja-JP" dirty="0"/>
              <a:t>11AH</a:t>
            </a:r>
            <a:r>
              <a:rPr kumimoji="1" lang="ja-JP" altLang="en-US" dirty="0"/>
              <a:t>通信で長距通信（オープン環境で</a:t>
            </a:r>
            <a:r>
              <a:rPr kumimoji="1" lang="en-US" altLang="ja-JP" dirty="0"/>
              <a:t>2</a:t>
            </a:r>
            <a:r>
              <a:rPr kumimoji="1" lang="ja-JP" altLang="en-US" dirty="0"/>
              <a:t>から</a:t>
            </a:r>
            <a:r>
              <a:rPr kumimoji="1" lang="en-US" altLang="ja-JP" dirty="0"/>
              <a:t>3Km</a:t>
            </a:r>
            <a:r>
              <a:rPr kumimoji="1" lang="ja-JP" altLang="en-US" dirty="0"/>
              <a:t>、障害物があっても</a:t>
            </a:r>
            <a:r>
              <a:rPr kumimoji="1" lang="en-US" altLang="ja-JP" dirty="0"/>
              <a:t>500m</a:t>
            </a:r>
            <a:r>
              <a:rPr kumimoji="1" lang="ja-JP" altLang="en-US" dirty="0"/>
              <a:t>程度）が可能であり、工場全体を網羅するセンサーネットワークを１台の</a:t>
            </a:r>
            <a:r>
              <a:rPr kumimoji="1" lang="en-US" altLang="ja-JP" dirty="0"/>
              <a:t>RasCM4</a:t>
            </a:r>
            <a:r>
              <a:rPr kumimoji="1" lang="ja-JP" altLang="en-US" dirty="0"/>
              <a:t>などの</a:t>
            </a:r>
            <a:r>
              <a:rPr kumimoji="1" lang="en-US" altLang="ja-JP" dirty="0" err="1"/>
              <a:t>IoTGateWay</a:t>
            </a:r>
            <a:r>
              <a:rPr kumimoji="1" lang="ja-JP" altLang="en-US" dirty="0"/>
              <a:t>で収集・配送を可能とすることを可能</a:t>
            </a:r>
          </a:p>
          <a:p>
            <a:r>
              <a:rPr kumimoji="1" lang="en-US" altLang="ja-JP" dirty="0"/>
              <a:t>Modbus</a:t>
            </a:r>
            <a:r>
              <a:rPr kumimoji="1" lang="ja-JP" altLang="en-US" dirty="0"/>
              <a:t>プロトコルはどちらかと言えば</a:t>
            </a:r>
            <a:r>
              <a:rPr kumimoji="1" lang="en-US" altLang="ja-JP" dirty="0"/>
              <a:t>PLC</a:t>
            </a:r>
            <a:r>
              <a:rPr kumimoji="1" lang="ja-JP" altLang="en-US" dirty="0"/>
              <a:t>用のプロトコルであるが、</a:t>
            </a:r>
            <a:r>
              <a:rPr kumimoji="1" lang="en-US" altLang="ja-JP" dirty="0"/>
              <a:t>IoT</a:t>
            </a:r>
            <a:r>
              <a:rPr kumimoji="1" lang="ja-JP" altLang="en-US" dirty="0"/>
              <a:t>プロトコル</a:t>
            </a:r>
          </a:p>
          <a:p>
            <a:pPr marL="0" indent="0">
              <a:buNone/>
            </a:pPr>
            <a:r>
              <a:rPr kumimoji="1" lang="ja-JP" altLang="en-US" dirty="0"/>
              <a:t>　　として</a:t>
            </a:r>
            <a:r>
              <a:rPr kumimoji="1" lang="en-US" altLang="ja-JP" dirty="0"/>
              <a:t>MQTT</a:t>
            </a:r>
            <a:r>
              <a:rPr kumimoji="1" lang="ja-JP" altLang="en-US" dirty="0"/>
              <a:t>にも対応</a:t>
            </a:r>
            <a:endParaRPr kumimoji="1" lang="en-US" altLang="ja-JP" dirty="0"/>
          </a:p>
          <a:p>
            <a:r>
              <a:rPr kumimoji="1" lang="en-US" altLang="ja-JP" dirty="0"/>
              <a:t>SNMP</a:t>
            </a:r>
            <a:r>
              <a:rPr kumimoji="1" lang="ja-JP" altLang="en-US" dirty="0"/>
              <a:t>にも対応は可能</a:t>
            </a:r>
          </a:p>
        </p:txBody>
      </p:sp>
    </p:spTree>
    <p:extLst>
      <p:ext uri="{BB962C8B-B14F-4D97-AF65-F5344CB8AC3E}">
        <p14:creationId xmlns:p14="http://schemas.microsoft.com/office/powerpoint/2010/main" val="106414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CD572-8488-B825-C8EC-F0541D083502}"/>
              </a:ext>
            </a:extLst>
          </p:cNvPr>
          <p:cNvSpPr>
            <a:spLocks noGrp="1"/>
          </p:cNvSpPr>
          <p:nvPr>
            <p:ph type="title"/>
          </p:nvPr>
        </p:nvSpPr>
        <p:spPr>
          <a:xfrm>
            <a:off x="338392" y="241285"/>
            <a:ext cx="9404723" cy="1400530"/>
          </a:xfrm>
        </p:spPr>
        <p:txBody>
          <a:bodyPr/>
          <a:lstStyle/>
          <a:p>
            <a:r>
              <a:rPr kumimoji="1" lang="ja-JP" altLang="en-US" dirty="0"/>
              <a:t>市販</a:t>
            </a:r>
            <a:r>
              <a:rPr kumimoji="1" lang="en-US" altLang="ja-JP" dirty="0"/>
              <a:t>GROVE</a:t>
            </a:r>
            <a:r>
              <a:rPr kumimoji="1" lang="ja-JP" altLang="en-US" dirty="0"/>
              <a:t>センサー</a:t>
            </a:r>
          </a:p>
        </p:txBody>
      </p:sp>
      <p:pic>
        <p:nvPicPr>
          <p:cNvPr id="13" name="コンテンツ プレースホルダー 12">
            <a:extLst>
              <a:ext uri="{FF2B5EF4-FFF2-40B4-BE49-F238E27FC236}">
                <a16:creationId xmlns:a16="http://schemas.microsoft.com/office/drawing/2014/main" id="{287738EA-3E3E-1938-E0AA-DA19AC324090}"/>
              </a:ext>
            </a:extLst>
          </p:cNvPr>
          <p:cNvPicPr>
            <a:picLocks noGrp="1" noChangeAspect="1"/>
          </p:cNvPicPr>
          <p:nvPr>
            <p:ph idx="1"/>
          </p:nvPr>
        </p:nvPicPr>
        <p:blipFill>
          <a:blip r:embed="rId2"/>
          <a:stretch>
            <a:fillRect/>
          </a:stretch>
        </p:blipFill>
        <p:spPr>
          <a:xfrm>
            <a:off x="4297277" y="3805230"/>
            <a:ext cx="2594854" cy="1946140"/>
          </a:xfrm>
        </p:spPr>
      </p:pic>
      <p:pic>
        <p:nvPicPr>
          <p:cNvPr id="5" name="図 4">
            <a:extLst>
              <a:ext uri="{FF2B5EF4-FFF2-40B4-BE49-F238E27FC236}">
                <a16:creationId xmlns:a16="http://schemas.microsoft.com/office/drawing/2014/main" id="{E6685769-BD4C-392E-3D05-54D879A3EAA5}"/>
              </a:ext>
            </a:extLst>
          </p:cNvPr>
          <p:cNvPicPr>
            <a:picLocks noChangeAspect="1"/>
          </p:cNvPicPr>
          <p:nvPr/>
        </p:nvPicPr>
        <p:blipFill>
          <a:blip r:embed="rId3"/>
          <a:stretch>
            <a:fillRect/>
          </a:stretch>
        </p:blipFill>
        <p:spPr>
          <a:xfrm>
            <a:off x="1702802" y="1575691"/>
            <a:ext cx="2051824" cy="1527717"/>
          </a:xfrm>
          <a:prstGeom prst="rect">
            <a:avLst/>
          </a:prstGeom>
        </p:spPr>
      </p:pic>
      <p:pic>
        <p:nvPicPr>
          <p:cNvPr id="7" name="図 6">
            <a:extLst>
              <a:ext uri="{FF2B5EF4-FFF2-40B4-BE49-F238E27FC236}">
                <a16:creationId xmlns:a16="http://schemas.microsoft.com/office/drawing/2014/main" id="{EB28AB15-1199-7FAF-A982-BFD40E2BDD27}"/>
              </a:ext>
            </a:extLst>
          </p:cNvPr>
          <p:cNvPicPr>
            <a:picLocks noChangeAspect="1"/>
          </p:cNvPicPr>
          <p:nvPr/>
        </p:nvPicPr>
        <p:blipFill>
          <a:blip r:embed="rId4"/>
          <a:stretch>
            <a:fillRect/>
          </a:stretch>
        </p:blipFill>
        <p:spPr>
          <a:xfrm>
            <a:off x="4735784" y="1581815"/>
            <a:ext cx="1545745" cy="1521593"/>
          </a:xfrm>
          <a:prstGeom prst="rect">
            <a:avLst/>
          </a:prstGeom>
        </p:spPr>
      </p:pic>
      <p:pic>
        <p:nvPicPr>
          <p:cNvPr id="9" name="図 8">
            <a:extLst>
              <a:ext uri="{FF2B5EF4-FFF2-40B4-BE49-F238E27FC236}">
                <a16:creationId xmlns:a16="http://schemas.microsoft.com/office/drawing/2014/main" id="{C1F5A66D-B757-8195-EF3B-1DCE35EA5258}"/>
              </a:ext>
            </a:extLst>
          </p:cNvPr>
          <p:cNvPicPr>
            <a:picLocks noChangeAspect="1"/>
          </p:cNvPicPr>
          <p:nvPr/>
        </p:nvPicPr>
        <p:blipFill>
          <a:blip r:embed="rId5"/>
          <a:stretch>
            <a:fillRect/>
          </a:stretch>
        </p:blipFill>
        <p:spPr>
          <a:xfrm>
            <a:off x="7445556" y="1589776"/>
            <a:ext cx="2036956" cy="1527717"/>
          </a:xfrm>
          <a:prstGeom prst="rect">
            <a:avLst/>
          </a:prstGeom>
        </p:spPr>
      </p:pic>
      <p:pic>
        <p:nvPicPr>
          <p:cNvPr id="11" name="図 10">
            <a:extLst>
              <a:ext uri="{FF2B5EF4-FFF2-40B4-BE49-F238E27FC236}">
                <a16:creationId xmlns:a16="http://schemas.microsoft.com/office/drawing/2014/main" id="{964EBC4B-45A9-EC73-37C0-6CF1BA22D20F}"/>
              </a:ext>
            </a:extLst>
          </p:cNvPr>
          <p:cNvPicPr>
            <a:picLocks noChangeAspect="1"/>
          </p:cNvPicPr>
          <p:nvPr/>
        </p:nvPicPr>
        <p:blipFill>
          <a:blip r:embed="rId6"/>
          <a:stretch>
            <a:fillRect/>
          </a:stretch>
        </p:blipFill>
        <p:spPr>
          <a:xfrm>
            <a:off x="1755644" y="3805230"/>
            <a:ext cx="1946140" cy="1946140"/>
          </a:xfrm>
          <a:prstGeom prst="rect">
            <a:avLst/>
          </a:prstGeom>
        </p:spPr>
      </p:pic>
      <p:pic>
        <p:nvPicPr>
          <p:cNvPr id="15" name="図 14">
            <a:extLst>
              <a:ext uri="{FF2B5EF4-FFF2-40B4-BE49-F238E27FC236}">
                <a16:creationId xmlns:a16="http://schemas.microsoft.com/office/drawing/2014/main" id="{8CFBD413-0D04-147E-3342-70DBFBC7DAB2}"/>
              </a:ext>
            </a:extLst>
          </p:cNvPr>
          <p:cNvPicPr>
            <a:picLocks noChangeAspect="1"/>
          </p:cNvPicPr>
          <p:nvPr/>
        </p:nvPicPr>
        <p:blipFill>
          <a:blip r:embed="rId7"/>
          <a:stretch>
            <a:fillRect/>
          </a:stretch>
        </p:blipFill>
        <p:spPr>
          <a:xfrm>
            <a:off x="7487624" y="3815382"/>
            <a:ext cx="1952821" cy="1935987"/>
          </a:xfrm>
          <a:prstGeom prst="rect">
            <a:avLst/>
          </a:prstGeom>
        </p:spPr>
      </p:pic>
      <p:sp>
        <p:nvSpPr>
          <p:cNvPr id="4" name="テキスト ボックス 3">
            <a:extLst>
              <a:ext uri="{FF2B5EF4-FFF2-40B4-BE49-F238E27FC236}">
                <a16:creationId xmlns:a16="http://schemas.microsoft.com/office/drawing/2014/main" id="{830850A5-A166-DF48-9766-AA46F9940C01}"/>
              </a:ext>
            </a:extLst>
          </p:cNvPr>
          <p:cNvSpPr txBox="1"/>
          <p:nvPr/>
        </p:nvSpPr>
        <p:spPr>
          <a:xfrm>
            <a:off x="2428934" y="3242072"/>
            <a:ext cx="859797" cy="369332"/>
          </a:xfrm>
          <a:prstGeom prst="rect">
            <a:avLst/>
          </a:prstGeom>
          <a:noFill/>
        </p:spPr>
        <p:txBody>
          <a:bodyPr wrap="square">
            <a:spAutoFit/>
          </a:bodyPr>
          <a:lstStyle/>
          <a:p>
            <a:r>
              <a:rPr kumimoji="0" lang="ja-JP" altLang="en-US" sz="1800" b="0" i="0" u="none" strike="noStrike" kern="1200" cap="none" spc="0" normalizeH="0" baseline="0" noProof="0" dirty="0">
                <a:ln>
                  <a:noFill/>
                </a:ln>
                <a:solidFill>
                  <a:prstClr val="white"/>
                </a:solidFill>
                <a:effectLst/>
                <a:uLnTx/>
                <a:uFillTx/>
                <a:latin typeface="ＭＳ"/>
                <a:ea typeface="メイリオ" panose="020B0604030504040204" pitchFamily="50" charset="-128"/>
                <a:cs typeface="+mn-cs"/>
              </a:rPr>
              <a:t>照度</a:t>
            </a:r>
            <a:endParaRPr lang="ja-JP" altLang="en-US" dirty="0"/>
          </a:p>
        </p:txBody>
      </p:sp>
      <p:sp>
        <p:nvSpPr>
          <p:cNvPr id="8" name="テキスト ボックス 7">
            <a:extLst>
              <a:ext uri="{FF2B5EF4-FFF2-40B4-BE49-F238E27FC236}">
                <a16:creationId xmlns:a16="http://schemas.microsoft.com/office/drawing/2014/main" id="{8A13053E-9FF2-8713-73BB-C3218E65BE7A}"/>
              </a:ext>
            </a:extLst>
          </p:cNvPr>
          <p:cNvSpPr txBox="1"/>
          <p:nvPr/>
        </p:nvSpPr>
        <p:spPr>
          <a:xfrm>
            <a:off x="5155302" y="3198461"/>
            <a:ext cx="859797" cy="369332"/>
          </a:xfrm>
          <a:prstGeom prst="rect">
            <a:avLst/>
          </a:prstGeom>
          <a:noFill/>
        </p:spPr>
        <p:txBody>
          <a:bodyPr wrap="square">
            <a:spAutoFit/>
          </a:bodyPr>
          <a:lstStyle/>
          <a:p>
            <a:r>
              <a:rPr lang="ja-JP" altLang="en-US" sz="1800" b="0" i="0" u="none" strike="noStrike" baseline="0" dirty="0">
                <a:latin typeface="ＭＳ"/>
              </a:rPr>
              <a:t>水分</a:t>
            </a:r>
            <a:endParaRPr lang="ja-JP" altLang="en-US" dirty="0"/>
          </a:p>
        </p:txBody>
      </p:sp>
      <p:sp>
        <p:nvSpPr>
          <p:cNvPr id="12" name="テキスト ボックス 11">
            <a:extLst>
              <a:ext uri="{FF2B5EF4-FFF2-40B4-BE49-F238E27FC236}">
                <a16:creationId xmlns:a16="http://schemas.microsoft.com/office/drawing/2014/main" id="{10E1D062-42C3-CFA8-4FDD-BA8F5F643F49}"/>
              </a:ext>
            </a:extLst>
          </p:cNvPr>
          <p:cNvSpPr txBox="1"/>
          <p:nvPr/>
        </p:nvSpPr>
        <p:spPr>
          <a:xfrm>
            <a:off x="7986360" y="3242072"/>
            <a:ext cx="1011866" cy="369332"/>
          </a:xfrm>
          <a:prstGeom prst="rect">
            <a:avLst/>
          </a:prstGeom>
          <a:noFill/>
        </p:spPr>
        <p:txBody>
          <a:bodyPr wrap="square">
            <a:spAutoFit/>
          </a:bodyPr>
          <a:lstStyle/>
          <a:p>
            <a:r>
              <a:rPr lang="en-US" altLang="ja-JP" sz="1800" b="0" i="0" u="none" strike="noStrike" baseline="0" dirty="0">
                <a:latin typeface="+mn-ea"/>
              </a:rPr>
              <a:t>IR</a:t>
            </a:r>
            <a:r>
              <a:rPr lang="ja-JP" altLang="en-US" sz="1800" b="0" i="0" u="none" strike="noStrike" baseline="0" dirty="0">
                <a:latin typeface="+mn-ea"/>
              </a:rPr>
              <a:t>出力</a:t>
            </a:r>
            <a:endParaRPr lang="ja-JP" altLang="en-US" dirty="0">
              <a:latin typeface="+mn-ea"/>
            </a:endParaRPr>
          </a:p>
        </p:txBody>
      </p:sp>
      <p:sp>
        <p:nvSpPr>
          <p:cNvPr id="17" name="テキスト ボックス 16">
            <a:extLst>
              <a:ext uri="{FF2B5EF4-FFF2-40B4-BE49-F238E27FC236}">
                <a16:creationId xmlns:a16="http://schemas.microsoft.com/office/drawing/2014/main" id="{49D09697-8CCD-C22F-1A34-1428F50429E7}"/>
              </a:ext>
            </a:extLst>
          </p:cNvPr>
          <p:cNvSpPr txBox="1"/>
          <p:nvPr/>
        </p:nvSpPr>
        <p:spPr>
          <a:xfrm>
            <a:off x="2428934" y="5882323"/>
            <a:ext cx="446788" cy="369332"/>
          </a:xfrm>
          <a:prstGeom prst="rect">
            <a:avLst/>
          </a:prstGeom>
          <a:noFill/>
        </p:spPr>
        <p:txBody>
          <a:bodyPr wrap="square">
            <a:spAutoFit/>
          </a:bodyPr>
          <a:lstStyle/>
          <a:p>
            <a:r>
              <a:rPr lang="ja-JP" altLang="en-US" sz="1800" b="0" i="0" u="none" strike="noStrike" baseline="0" dirty="0">
                <a:latin typeface="ＭＳ"/>
              </a:rPr>
              <a:t>音</a:t>
            </a:r>
            <a:endParaRPr lang="ja-JP" altLang="en-US" dirty="0"/>
          </a:p>
        </p:txBody>
      </p:sp>
      <p:sp>
        <p:nvSpPr>
          <p:cNvPr id="19" name="テキスト ボックス 18">
            <a:extLst>
              <a:ext uri="{FF2B5EF4-FFF2-40B4-BE49-F238E27FC236}">
                <a16:creationId xmlns:a16="http://schemas.microsoft.com/office/drawing/2014/main" id="{C797BAC5-B09A-1823-5D42-A8437A302B47}"/>
              </a:ext>
            </a:extLst>
          </p:cNvPr>
          <p:cNvSpPr txBox="1"/>
          <p:nvPr/>
        </p:nvSpPr>
        <p:spPr>
          <a:xfrm>
            <a:off x="5220649" y="5882012"/>
            <a:ext cx="794450" cy="369332"/>
          </a:xfrm>
          <a:prstGeom prst="rect">
            <a:avLst/>
          </a:prstGeom>
          <a:noFill/>
        </p:spPr>
        <p:txBody>
          <a:bodyPr wrap="square">
            <a:spAutoFit/>
          </a:bodyPr>
          <a:lstStyle/>
          <a:p>
            <a:r>
              <a:rPr lang="ja-JP" altLang="en-US" sz="1800" b="0" i="0" u="none" strike="noStrike" baseline="0" dirty="0">
                <a:latin typeface="ＭＳ"/>
              </a:rPr>
              <a:t>温度</a:t>
            </a:r>
            <a:endParaRPr lang="ja-JP" altLang="en-US" dirty="0"/>
          </a:p>
        </p:txBody>
      </p:sp>
      <p:sp>
        <p:nvSpPr>
          <p:cNvPr id="21" name="テキスト ボックス 20">
            <a:extLst>
              <a:ext uri="{FF2B5EF4-FFF2-40B4-BE49-F238E27FC236}">
                <a16:creationId xmlns:a16="http://schemas.microsoft.com/office/drawing/2014/main" id="{AD7A23DB-AAA1-9F5F-955C-6778EDEA26B9}"/>
              </a:ext>
            </a:extLst>
          </p:cNvPr>
          <p:cNvSpPr txBox="1"/>
          <p:nvPr/>
        </p:nvSpPr>
        <p:spPr>
          <a:xfrm>
            <a:off x="7410559" y="5882012"/>
            <a:ext cx="2106950" cy="369332"/>
          </a:xfrm>
          <a:prstGeom prst="rect">
            <a:avLst/>
          </a:prstGeom>
          <a:noFill/>
        </p:spPr>
        <p:txBody>
          <a:bodyPr wrap="square">
            <a:spAutoFit/>
          </a:bodyPr>
          <a:lstStyle/>
          <a:p>
            <a:r>
              <a:rPr kumimoji="0" lang="ja-JP" altLang="en-US" sz="1800" b="0" i="0" u="none" strike="noStrike" kern="1200" cap="none" spc="0" normalizeH="0" baseline="0" noProof="0" dirty="0">
                <a:ln>
                  <a:noFill/>
                </a:ln>
                <a:solidFill>
                  <a:prstClr val="white"/>
                </a:solidFill>
                <a:effectLst/>
                <a:uLnTx/>
                <a:uFillTx/>
                <a:latin typeface="+mn-ea"/>
              </a:rPr>
              <a:t>モーションセンサ</a:t>
            </a:r>
            <a:endParaRPr lang="ja-JP" altLang="en-US" dirty="0">
              <a:latin typeface="+mn-ea"/>
            </a:endParaRPr>
          </a:p>
        </p:txBody>
      </p:sp>
    </p:spTree>
    <p:extLst>
      <p:ext uri="{BB962C8B-B14F-4D97-AF65-F5344CB8AC3E}">
        <p14:creationId xmlns:p14="http://schemas.microsoft.com/office/powerpoint/2010/main" val="89152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画像 14" descr="抽象的なデザイン">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タイトル 11">
            <a:extLst>
              <a:ext uri="{FF2B5EF4-FFF2-40B4-BE49-F238E27FC236}">
                <a16:creationId xmlns:a16="http://schemas.microsoft.com/office/drawing/2014/main" id="{970C361B-D32E-42E0-A41E-86C3D9AC886F}"/>
              </a:ext>
            </a:extLst>
          </p:cNvPr>
          <p:cNvSpPr>
            <a:spLocks noGrp="1"/>
          </p:cNvSpPr>
          <p:nvPr>
            <p:ph type="ctrTitle"/>
          </p:nvPr>
        </p:nvSpPr>
        <p:spPr>
          <a:xfrm>
            <a:off x="2894302" y="1341825"/>
            <a:ext cx="5997907" cy="1477590"/>
          </a:xfrm>
        </p:spPr>
        <p:txBody>
          <a:bodyPr rtlCol="0">
            <a:normAutofit fontScale="90000"/>
          </a:bodyPr>
          <a:lstStyle/>
          <a:p>
            <a:pPr rtl="0"/>
            <a:r>
              <a:rPr lang="ja-JP" altLang="en-US" dirty="0"/>
              <a:t>お問い合わせ先</a:t>
            </a:r>
            <a:br>
              <a:rPr lang="en-US" altLang="ja-JP" dirty="0"/>
            </a:br>
            <a:endParaRPr lang="ja-JP" altLang="ru-RU" sz="2000" dirty="0"/>
          </a:p>
        </p:txBody>
      </p:sp>
      <p:sp>
        <p:nvSpPr>
          <p:cNvPr id="57" name="長方形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 name="タイトル 11">
            <a:extLst>
              <a:ext uri="{FF2B5EF4-FFF2-40B4-BE49-F238E27FC236}">
                <a16:creationId xmlns:a16="http://schemas.microsoft.com/office/drawing/2014/main" id="{53256CDF-E2FA-9602-D79E-E756F0505ACF}"/>
              </a:ext>
            </a:extLst>
          </p:cNvPr>
          <p:cNvSpPr txBox="1">
            <a:spLocks/>
          </p:cNvSpPr>
          <p:nvPr/>
        </p:nvSpPr>
        <p:spPr>
          <a:xfrm>
            <a:off x="5604440" y="3778555"/>
            <a:ext cx="5997907" cy="2087175"/>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7200" b="0" i="0" kern="1200">
                <a:solidFill>
                  <a:schemeClr val="tx2"/>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en-US" altLang="ja-JP" sz="2400" dirty="0"/>
          </a:p>
          <a:p>
            <a:r>
              <a:rPr lang="ja-JP" altLang="en-US" sz="2400" dirty="0"/>
              <a:t>三井電子株式会社</a:t>
            </a:r>
            <a:endParaRPr lang="en-US" altLang="ja-JP" sz="2400" dirty="0"/>
          </a:p>
          <a:p>
            <a:r>
              <a:rPr lang="ja-JP" altLang="en-US" sz="2400" dirty="0"/>
              <a:t>本社営業部　愛宕貴之</a:t>
            </a:r>
            <a:endParaRPr lang="en-US" altLang="ja-JP" sz="2400" dirty="0"/>
          </a:p>
          <a:p>
            <a:r>
              <a:rPr lang="en-US" altLang="ja-JP" sz="2400" dirty="0"/>
              <a:t>mobile:080-7085-3703</a:t>
            </a:r>
          </a:p>
          <a:p>
            <a:r>
              <a:rPr lang="en-US" altLang="ja-JP" sz="2400" dirty="0"/>
              <a:t>E-mail</a:t>
            </a:r>
            <a:r>
              <a:rPr lang="ja-JP" altLang="en-US" sz="2400" dirty="0"/>
              <a:t>：</a:t>
            </a:r>
            <a:r>
              <a:rPr lang="en-US" altLang="ja-JP" sz="2400" dirty="0"/>
              <a:t>t_atago@mitsuidenshi.co.jp</a:t>
            </a:r>
            <a:br>
              <a:rPr lang="en-US" altLang="ja-JP" sz="2400" dirty="0"/>
            </a:br>
            <a:endParaRPr lang="ja-JP" altLang="ru-RU" sz="2400" dirty="0"/>
          </a:p>
        </p:txBody>
      </p:sp>
    </p:spTree>
    <p:extLst>
      <p:ext uri="{BB962C8B-B14F-4D97-AF65-F5344CB8AC3E}">
        <p14:creationId xmlns:p14="http://schemas.microsoft.com/office/powerpoint/2010/main" val="5107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25385-2906-F40D-429F-A32173FCCD35}"/>
              </a:ext>
            </a:extLst>
          </p:cNvPr>
          <p:cNvSpPr>
            <a:spLocks noGrp="1"/>
          </p:cNvSpPr>
          <p:nvPr>
            <p:ph type="title"/>
          </p:nvPr>
        </p:nvSpPr>
        <p:spPr>
          <a:xfrm>
            <a:off x="549859" y="647463"/>
            <a:ext cx="9404723" cy="822629"/>
          </a:xfrm>
        </p:spPr>
        <p:txBody>
          <a:bodyPr/>
          <a:lstStyle/>
          <a:p>
            <a:r>
              <a:rPr kumimoji="1" lang="en-US" altLang="ja-JP" dirty="0"/>
              <a:t>ESP32</a:t>
            </a:r>
            <a:r>
              <a:rPr kumimoji="1" lang="ja-JP" altLang="en-US" dirty="0"/>
              <a:t>とは</a:t>
            </a:r>
          </a:p>
        </p:txBody>
      </p:sp>
      <p:sp>
        <p:nvSpPr>
          <p:cNvPr id="3" name="コンテンツ プレースホルダー 2">
            <a:extLst>
              <a:ext uri="{FF2B5EF4-FFF2-40B4-BE49-F238E27FC236}">
                <a16:creationId xmlns:a16="http://schemas.microsoft.com/office/drawing/2014/main" id="{04426A85-D675-EB98-112F-FFDFF01DAD28}"/>
              </a:ext>
            </a:extLst>
          </p:cNvPr>
          <p:cNvSpPr>
            <a:spLocks noGrp="1"/>
          </p:cNvSpPr>
          <p:nvPr>
            <p:ph idx="1"/>
          </p:nvPr>
        </p:nvSpPr>
        <p:spPr>
          <a:xfrm>
            <a:off x="1104293" y="1684421"/>
            <a:ext cx="9205898" cy="4800599"/>
          </a:xfrm>
        </p:spPr>
        <p:txBody>
          <a:bodyPr>
            <a:noAutofit/>
          </a:bodyPr>
          <a:lstStyle/>
          <a:p>
            <a:r>
              <a:rPr kumimoji="1" lang="en-US" altLang="ja-JP" sz="3200" dirty="0"/>
              <a:t>2016 </a:t>
            </a:r>
            <a:r>
              <a:rPr kumimoji="1" lang="ja-JP" altLang="en-US" sz="3200" dirty="0"/>
              <a:t>年に</a:t>
            </a:r>
            <a:r>
              <a:rPr kumimoji="1" lang="en-US" altLang="ja-JP" sz="3200" dirty="0" err="1"/>
              <a:t>Espressif</a:t>
            </a:r>
            <a:r>
              <a:rPr kumimoji="1" lang="ja-JP" altLang="en-US" sz="3200" dirty="0"/>
              <a:t>（エスプレッシフ）社より開発されたマイクロコントローラ</a:t>
            </a:r>
            <a:endParaRPr kumimoji="1" lang="en-US" altLang="ja-JP" sz="3200" dirty="0"/>
          </a:p>
          <a:p>
            <a:r>
              <a:rPr kumimoji="1" lang="en-US" altLang="ja-JP" sz="3200" dirty="0"/>
              <a:t>Wi-Fi/Bluetooth LE 5.0</a:t>
            </a:r>
            <a:r>
              <a:rPr kumimoji="1" lang="ja-JP" altLang="en-US" sz="3200" dirty="0"/>
              <a:t>を搭載</a:t>
            </a:r>
            <a:endParaRPr kumimoji="1" lang="en-US" altLang="ja-JP" sz="3200" dirty="0"/>
          </a:p>
          <a:p>
            <a:r>
              <a:rPr kumimoji="1" lang="ja-JP" altLang="en-US" sz="3200" dirty="0"/>
              <a:t>シングルコア・マイクロコントローラーユニット</a:t>
            </a:r>
            <a:endParaRPr kumimoji="1" lang="en-US" altLang="ja-JP" sz="3200" dirty="0"/>
          </a:p>
          <a:p>
            <a:r>
              <a:rPr kumimoji="1" lang="ja-JP" altLang="en-US" sz="3200" dirty="0"/>
              <a:t> </a:t>
            </a:r>
            <a:r>
              <a:rPr kumimoji="1" lang="en-US" altLang="ja-JP" sz="3200" dirty="0" err="1"/>
              <a:t>Tensilica</a:t>
            </a:r>
            <a:r>
              <a:rPr kumimoji="1" lang="ja-JP" altLang="en-US" sz="3200" dirty="0"/>
              <a:t>の</a:t>
            </a:r>
            <a:r>
              <a:rPr kumimoji="1" lang="en-US" altLang="ja-JP" sz="3200" dirty="0" err="1"/>
              <a:t>Xtensa</a:t>
            </a:r>
            <a:r>
              <a:rPr kumimoji="1" lang="en-US" altLang="ja-JP" sz="3200" dirty="0"/>
              <a:t> LX6</a:t>
            </a:r>
            <a:r>
              <a:rPr kumimoji="1" lang="ja-JP" altLang="en-US" sz="3200" dirty="0"/>
              <a:t>マイクロプロセッサを採用</a:t>
            </a:r>
            <a:endParaRPr kumimoji="1" lang="en-US" altLang="ja-JP" sz="3200" dirty="0"/>
          </a:p>
          <a:p>
            <a:r>
              <a:rPr kumimoji="1" lang="ja-JP" altLang="en-US" sz="3200" dirty="0"/>
              <a:t>台湾積体電路製造</a:t>
            </a:r>
            <a:r>
              <a:rPr kumimoji="1" lang="en-US" altLang="ja-JP" sz="3200" dirty="0"/>
              <a:t>(TSMC)</a:t>
            </a:r>
            <a:r>
              <a:rPr kumimoji="1" lang="ja-JP" altLang="en-US" sz="3200" dirty="0"/>
              <a:t>の</a:t>
            </a:r>
            <a:r>
              <a:rPr kumimoji="1" lang="en-US" altLang="ja-JP" sz="3200" dirty="0"/>
              <a:t>40nm</a:t>
            </a:r>
            <a:r>
              <a:rPr kumimoji="1" lang="ja-JP" altLang="en-US" sz="3200" dirty="0"/>
              <a:t>工程で製造</a:t>
            </a:r>
            <a:endParaRPr kumimoji="1" lang="en-US" altLang="ja-JP" sz="3200" dirty="0"/>
          </a:p>
          <a:p>
            <a:r>
              <a:rPr kumimoji="1" lang="ja-JP" altLang="en-US" sz="3200" dirty="0"/>
              <a:t>将来的にオープンソースアーキテクチャベースの</a:t>
            </a:r>
            <a:r>
              <a:rPr kumimoji="1" lang="en-US" altLang="ja-JP" sz="3200" dirty="0"/>
              <a:t>RISC-V</a:t>
            </a:r>
            <a:r>
              <a:rPr kumimoji="1" lang="ja-JP" altLang="en-US" sz="3200" dirty="0"/>
              <a:t>展開も</a:t>
            </a:r>
            <a:endParaRPr kumimoji="1" lang="en-US" altLang="ja-JP" sz="3200" dirty="0"/>
          </a:p>
          <a:p>
            <a:endParaRPr kumimoji="1" lang="ja-JP" altLang="en-US" sz="3200" dirty="0"/>
          </a:p>
        </p:txBody>
      </p:sp>
    </p:spTree>
    <p:extLst>
      <p:ext uri="{BB962C8B-B14F-4D97-AF65-F5344CB8AC3E}">
        <p14:creationId xmlns:p14="http://schemas.microsoft.com/office/powerpoint/2010/main" val="81123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0EACF-A1AB-B798-7A71-6403196DDCD4}"/>
              </a:ext>
            </a:extLst>
          </p:cNvPr>
          <p:cNvSpPr>
            <a:spLocks noGrp="1"/>
          </p:cNvSpPr>
          <p:nvPr>
            <p:ph type="title"/>
          </p:nvPr>
        </p:nvSpPr>
        <p:spPr/>
        <p:txBody>
          <a:bodyPr/>
          <a:lstStyle/>
          <a:p>
            <a:r>
              <a:rPr kumimoji="1" lang="en-US" altLang="ja-JP" dirty="0"/>
              <a:t>FAQ</a:t>
            </a:r>
            <a:endParaRPr kumimoji="1" lang="ja-JP" altLang="en-US" dirty="0"/>
          </a:p>
        </p:txBody>
      </p:sp>
      <p:sp>
        <p:nvSpPr>
          <p:cNvPr id="3" name="コンテンツ プレースホルダー 2">
            <a:extLst>
              <a:ext uri="{FF2B5EF4-FFF2-40B4-BE49-F238E27FC236}">
                <a16:creationId xmlns:a16="http://schemas.microsoft.com/office/drawing/2014/main" id="{03FCC68F-FA9E-68B0-007C-44CDD6842F0F}"/>
              </a:ext>
            </a:extLst>
          </p:cNvPr>
          <p:cNvSpPr>
            <a:spLocks noGrp="1"/>
          </p:cNvSpPr>
          <p:nvPr>
            <p:ph idx="1"/>
          </p:nvPr>
        </p:nvSpPr>
        <p:spPr>
          <a:xfrm>
            <a:off x="1103312" y="1540042"/>
            <a:ext cx="10002010" cy="4708357"/>
          </a:xfrm>
        </p:spPr>
        <p:txBody>
          <a:bodyPr>
            <a:normAutofit/>
          </a:bodyPr>
          <a:lstStyle/>
          <a:p>
            <a:r>
              <a:rPr kumimoji="1" lang="en-US" altLang="ja-JP" sz="2800" dirty="0" err="1"/>
              <a:t>Espressif</a:t>
            </a:r>
            <a:r>
              <a:rPr kumimoji="1" lang="ja-JP" altLang="en-US" sz="2800" dirty="0"/>
              <a:t>（エスプレッシフ）社は上海にあり中国系で有事の際に問題があるのではないか？</a:t>
            </a:r>
            <a:endParaRPr kumimoji="1" lang="en-US" altLang="ja-JP" sz="2800" dirty="0"/>
          </a:p>
          <a:p>
            <a:pPr marL="0" indent="0">
              <a:buNone/>
            </a:pPr>
            <a:endParaRPr kumimoji="1" lang="en-US" altLang="ja-JP" sz="2800" dirty="0"/>
          </a:p>
          <a:p>
            <a:pPr marL="457200" indent="-457200">
              <a:buFont typeface="+mj-lt"/>
              <a:buAutoNum type="arabicPeriod"/>
            </a:pPr>
            <a:r>
              <a:rPr lang="ja-JP" altLang="en-US" sz="2200" dirty="0"/>
              <a:t>採用している</a:t>
            </a:r>
            <a:r>
              <a:rPr lang="en-US" altLang="ja-JP" sz="2200" dirty="0" err="1"/>
              <a:t>Xtensa</a:t>
            </a:r>
            <a:r>
              <a:rPr lang="en-US" altLang="ja-JP" sz="2200" dirty="0"/>
              <a:t> LX6</a:t>
            </a:r>
            <a:r>
              <a:rPr lang="ja-JP" altLang="en-US" sz="2200" dirty="0"/>
              <a:t>マイクロプロセッサのメーカーの</a:t>
            </a:r>
            <a:r>
              <a:rPr lang="en-US" altLang="ja-JP" sz="2200" dirty="0" err="1"/>
              <a:t>Tensilica</a:t>
            </a:r>
            <a:r>
              <a:rPr lang="ja-JP" altLang="en-US" sz="2200" dirty="0"/>
              <a:t>はカリフォルニア州　サンノゼに在住するシリコンバレーを本拠地とする半導体</a:t>
            </a:r>
            <a:r>
              <a:rPr lang="en-US" altLang="ja-JP" sz="2200" dirty="0"/>
              <a:t>IP</a:t>
            </a:r>
            <a:r>
              <a:rPr lang="ja-JP" altLang="en-US" sz="2200" dirty="0"/>
              <a:t>コア分野の米国企業</a:t>
            </a:r>
            <a:endParaRPr lang="en-US" altLang="ja-JP" sz="2200" dirty="0"/>
          </a:p>
          <a:p>
            <a:pPr marL="457200" indent="-457200">
              <a:buFont typeface="+mj-lt"/>
              <a:buAutoNum type="arabicPeriod"/>
            </a:pPr>
            <a:endParaRPr lang="en-US" altLang="ja-JP" sz="2200" dirty="0"/>
          </a:p>
          <a:p>
            <a:pPr marL="457200" indent="-457200">
              <a:buFont typeface="+mj-lt"/>
              <a:buAutoNum type="arabicPeriod"/>
            </a:pPr>
            <a:r>
              <a:rPr kumimoji="1" lang="ja-JP" altLang="en-US" sz="2200" dirty="0"/>
              <a:t>エスプレッシフ社は中国系であるが</a:t>
            </a:r>
            <a:r>
              <a:rPr kumimoji="1" lang="en-US" altLang="ja-JP" sz="2200" dirty="0"/>
              <a:t>TSMC</a:t>
            </a:r>
            <a:r>
              <a:rPr kumimoji="1" lang="ja-JP" altLang="en-US" sz="2200" dirty="0"/>
              <a:t>で製造されており、さらに</a:t>
            </a:r>
            <a:br>
              <a:rPr kumimoji="1" lang="en-US" altLang="ja-JP" sz="2200" dirty="0"/>
            </a:br>
            <a:r>
              <a:rPr kumimoji="1" lang="en-US" altLang="ja-JP" sz="2200" dirty="0"/>
              <a:t>NXP</a:t>
            </a:r>
            <a:r>
              <a:rPr kumimoji="1" lang="ja-JP" altLang="en-US" sz="2200" dirty="0"/>
              <a:t>も</a:t>
            </a:r>
            <a:r>
              <a:rPr lang="en-US" altLang="ja-JP" sz="2200" dirty="0" err="1"/>
              <a:t>Tensilica</a:t>
            </a:r>
            <a:r>
              <a:rPr kumimoji="1" lang="ja-JP" altLang="en-US" sz="2200" dirty="0"/>
              <a:t>の</a:t>
            </a:r>
            <a:r>
              <a:rPr kumimoji="1" lang="en-US" altLang="ja-JP" sz="2200" dirty="0"/>
              <a:t>DSP</a:t>
            </a:r>
            <a:r>
              <a:rPr kumimoji="1" lang="ja-JP" altLang="en-US" sz="2200" dirty="0"/>
              <a:t>を採用するなどしており信頼性は高い</a:t>
            </a:r>
            <a:endParaRPr lang="en-US" altLang="ja-JP" sz="2200" dirty="0"/>
          </a:p>
          <a:p>
            <a:pPr marL="0" indent="0">
              <a:buNone/>
            </a:pPr>
            <a:r>
              <a:rPr lang="ja-JP" altLang="en-US" sz="2200" dirty="0"/>
              <a:t>　　　</a:t>
            </a:r>
            <a:endParaRPr lang="en-US" altLang="ja-JP" sz="2200" dirty="0"/>
          </a:p>
          <a:p>
            <a:pPr marL="0" indent="0">
              <a:buNone/>
            </a:pPr>
            <a:endParaRPr lang="en-US" altLang="ja-JP" sz="2200" dirty="0"/>
          </a:p>
        </p:txBody>
      </p:sp>
    </p:spTree>
    <p:extLst>
      <p:ext uri="{BB962C8B-B14F-4D97-AF65-F5344CB8AC3E}">
        <p14:creationId xmlns:p14="http://schemas.microsoft.com/office/powerpoint/2010/main" val="249342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4174D3-6B10-409E-9110-EEBEAA7E38C0}"/>
              </a:ext>
            </a:extLst>
          </p:cNvPr>
          <p:cNvSpPr>
            <a:spLocks noGrp="1"/>
          </p:cNvSpPr>
          <p:nvPr>
            <p:ph type="title"/>
          </p:nvPr>
        </p:nvSpPr>
        <p:spPr>
          <a:xfrm>
            <a:off x="650668" y="642979"/>
            <a:ext cx="4802031" cy="1641986"/>
          </a:xfrm>
        </p:spPr>
        <p:txBody>
          <a:bodyPr rtlCol="0">
            <a:normAutofit/>
          </a:bodyPr>
          <a:lstStyle/>
          <a:p>
            <a:pPr rtl="0"/>
            <a:r>
              <a:rPr lang="en-US" altLang="ja-JP" dirty="0"/>
              <a:t>ESP32</a:t>
            </a:r>
            <a:br>
              <a:rPr lang="en-US" altLang="ja-JP" dirty="0"/>
            </a:br>
            <a:r>
              <a:rPr lang="ja-JP" altLang="en-US" dirty="0"/>
              <a:t>パッケージイメージ</a:t>
            </a:r>
          </a:p>
        </p:txBody>
      </p:sp>
      <p:sp>
        <p:nvSpPr>
          <p:cNvPr id="78" name="長方形 77">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aphicFrame>
        <p:nvGraphicFramePr>
          <p:cNvPr id="4" name="コンテンツ プレースホルダー 3" descr="SmartArt グラフィック">
            <a:extLst>
              <a:ext uri="{FF2B5EF4-FFF2-40B4-BE49-F238E27FC236}">
                <a16:creationId xmlns:a16="http://schemas.microsoft.com/office/drawing/2014/main" id="{C881A426-2B90-41D4-8B71-F9600C3FCE87}"/>
              </a:ext>
            </a:extLst>
          </p:cNvPr>
          <p:cNvGraphicFramePr>
            <a:graphicFrameLocks noGrp="1"/>
          </p:cNvGraphicFramePr>
          <p:nvPr>
            <p:ph idx="1"/>
            <p:extLst>
              <p:ext uri="{D42A27DB-BD31-4B8C-83A1-F6EECF244321}">
                <p14:modId xmlns:p14="http://schemas.microsoft.com/office/powerpoint/2010/main" val="4173307275"/>
              </p:ext>
            </p:extLst>
          </p:nvPr>
        </p:nvGraphicFramePr>
        <p:xfrm>
          <a:off x="650668" y="2438400"/>
          <a:ext cx="4802031" cy="3809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四角形: 角を丸くする 8">
            <a:extLst>
              <a:ext uri="{FF2B5EF4-FFF2-40B4-BE49-F238E27FC236}">
                <a16:creationId xmlns:a16="http://schemas.microsoft.com/office/drawing/2014/main" id="{C76650B6-26B3-E8DC-8FA7-DF431CDEDB7C}"/>
              </a:ext>
            </a:extLst>
          </p:cNvPr>
          <p:cNvSpPr/>
          <p:nvPr/>
        </p:nvSpPr>
        <p:spPr>
          <a:xfrm>
            <a:off x="5978681" y="2438400"/>
            <a:ext cx="4802031" cy="10883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10" name="正方形/長方形 9">
            <a:extLst>
              <a:ext uri="{FF2B5EF4-FFF2-40B4-BE49-F238E27FC236}">
                <a16:creationId xmlns:a16="http://schemas.microsoft.com/office/drawing/2014/main" id="{EA0A3845-9FE5-6DD1-8376-2B2BB5DD6800}"/>
              </a:ext>
            </a:extLst>
          </p:cNvPr>
          <p:cNvSpPr/>
          <p:nvPr/>
        </p:nvSpPr>
        <p:spPr>
          <a:xfrm>
            <a:off x="6096000" y="2683268"/>
            <a:ext cx="598567" cy="598567"/>
          </a:xfrm>
          <a:prstGeom prst="rect">
            <a:avLst/>
          </a:prstGeom>
          <a:solidFill>
            <a:schemeClr val="bg2">
              <a:lumMod val="20000"/>
              <a:lumOff val="80000"/>
            </a:schemeClr>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ja-JP" altLang="en-US"/>
          </a:p>
        </p:txBody>
      </p:sp>
      <p:sp>
        <p:nvSpPr>
          <p:cNvPr id="12" name="テキスト ボックス 11">
            <a:extLst>
              <a:ext uri="{FF2B5EF4-FFF2-40B4-BE49-F238E27FC236}">
                <a16:creationId xmlns:a16="http://schemas.microsoft.com/office/drawing/2014/main" id="{FB4017E8-301E-2908-F56C-B6DB0CC18B11}"/>
              </a:ext>
            </a:extLst>
          </p:cNvPr>
          <p:cNvSpPr txBox="1"/>
          <p:nvPr/>
        </p:nvSpPr>
        <p:spPr>
          <a:xfrm>
            <a:off x="6811886" y="2804781"/>
            <a:ext cx="3717758" cy="477054"/>
          </a:xfrm>
          <a:prstGeom prst="rect">
            <a:avLst/>
          </a:prstGeom>
          <a:noFill/>
        </p:spPr>
        <p:txBody>
          <a:bodyPr wrap="square" rtlCol="0">
            <a:spAutoFit/>
          </a:bodyPr>
          <a:lstStyle/>
          <a:p>
            <a:r>
              <a:rPr kumimoji="1" lang="ja-JP" altLang="en-US" sz="2500" dirty="0"/>
              <a:t>オプション電源ユニット</a:t>
            </a:r>
          </a:p>
        </p:txBody>
      </p:sp>
    </p:spTree>
    <p:extLst>
      <p:ext uri="{BB962C8B-B14F-4D97-AF65-F5344CB8AC3E}">
        <p14:creationId xmlns:p14="http://schemas.microsoft.com/office/powerpoint/2010/main" val="233388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92D4B-14DB-6A54-7073-342189842640}"/>
              </a:ext>
            </a:extLst>
          </p:cNvPr>
          <p:cNvSpPr>
            <a:spLocks noGrp="1"/>
          </p:cNvSpPr>
          <p:nvPr>
            <p:ph type="title"/>
          </p:nvPr>
        </p:nvSpPr>
        <p:spPr/>
        <p:txBody>
          <a:bodyPr/>
          <a:lstStyle/>
          <a:p>
            <a:r>
              <a:rPr kumimoji="1" lang="en-US" altLang="ja-JP" dirty="0"/>
              <a:t>ESP32</a:t>
            </a:r>
            <a:r>
              <a:rPr kumimoji="1" lang="ja-JP" altLang="en-US" dirty="0"/>
              <a:t>　仕様</a:t>
            </a:r>
            <a:r>
              <a:rPr lang="ja-JP" altLang="en-US" dirty="0"/>
              <a:t>①</a:t>
            </a:r>
            <a:endParaRPr kumimoji="1" lang="ja-JP" altLang="en-US" dirty="0"/>
          </a:p>
        </p:txBody>
      </p:sp>
      <p:sp>
        <p:nvSpPr>
          <p:cNvPr id="3" name="テキスト プレースホルダー 2">
            <a:extLst>
              <a:ext uri="{FF2B5EF4-FFF2-40B4-BE49-F238E27FC236}">
                <a16:creationId xmlns:a16="http://schemas.microsoft.com/office/drawing/2014/main" id="{E55341A9-22A2-4439-542B-ED5365788437}"/>
              </a:ext>
            </a:extLst>
          </p:cNvPr>
          <p:cNvSpPr>
            <a:spLocks noGrp="1"/>
          </p:cNvSpPr>
          <p:nvPr>
            <p:ph type="body" idx="1"/>
          </p:nvPr>
        </p:nvSpPr>
        <p:spPr>
          <a:xfrm flipV="1">
            <a:off x="1103313" y="2481261"/>
            <a:ext cx="2217403" cy="45719"/>
          </a:xfrm>
        </p:spPr>
        <p:txBody>
          <a:bodyPr/>
          <a:lstStyle/>
          <a:p>
            <a:endParaRPr kumimoji="1" lang="ja-JP" altLang="en-US" dirty="0"/>
          </a:p>
        </p:txBody>
      </p:sp>
      <p:pic>
        <p:nvPicPr>
          <p:cNvPr id="8" name="コンテンツ プレースホルダー 7" descr="電子機器の部品&#10;&#10;低い精度で自動的に生成された説明">
            <a:extLst>
              <a:ext uri="{FF2B5EF4-FFF2-40B4-BE49-F238E27FC236}">
                <a16:creationId xmlns:a16="http://schemas.microsoft.com/office/drawing/2014/main" id="{08F0C2F2-00BA-CE72-DABC-D802F8BAB965}"/>
              </a:ext>
            </a:extLst>
          </p:cNvPr>
          <p:cNvPicPr>
            <a:picLocks noGrp="1" noChangeAspect="1"/>
          </p:cNvPicPr>
          <p:nvPr>
            <p:ph sz="half" idx="2"/>
          </p:nvPr>
        </p:nvPicPr>
        <p:blipFill>
          <a:blip r:embed="rId2"/>
          <a:stretch>
            <a:fillRect/>
          </a:stretch>
        </p:blipFill>
        <p:spPr>
          <a:xfrm>
            <a:off x="1430337" y="2514600"/>
            <a:ext cx="3033379" cy="3033379"/>
          </a:xfrm>
        </p:spPr>
      </p:pic>
      <p:sp>
        <p:nvSpPr>
          <p:cNvPr id="5" name="テキスト プレースホルダー 4">
            <a:extLst>
              <a:ext uri="{FF2B5EF4-FFF2-40B4-BE49-F238E27FC236}">
                <a16:creationId xmlns:a16="http://schemas.microsoft.com/office/drawing/2014/main" id="{89FFC794-A5B7-6EAB-E024-A126F91EADBC}"/>
              </a:ext>
            </a:extLst>
          </p:cNvPr>
          <p:cNvSpPr>
            <a:spLocks noGrp="1"/>
          </p:cNvSpPr>
          <p:nvPr>
            <p:ph type="body" sz="quarter" idx="3"/>
          </p:nvPr>
        </p:nvSpPr>
        <p:spPr>
          <a:xfrm>
            <a:off x="5654495" y="1565117"/>
            <a:ext cx="4396339" cy="576262"/>
          </a:xfrm>
        </p:spPr>
        <p:txBody>
          <a:bodyPr/>
          <a:lstStyle/>
          <a:p>
            <a:r>
              <a:rPr kumimoji="1" lang="en-US" altLang="ja-JP" dirty="0"/>
              <a:t>HW</a:t>
            </a:r>
            <a:r>
              <a:rPr kumimoji="1" lang="ja-JP" altLang="en-US" dirty="0"/>
              <a:t>仕様</a:t>
            </a:r>
          </a:p>
        </p:txBody>
      </p:sp>
      <p:sp>
        <p:nvSpPr>
          <p:cNvPr id="6" name="コンテンツ プレースホルダー 5">
            <a:extLst>
              <a:ext uri="{FF2B5EF4-FFF2-40B4-BE49-F238E27FC236}">
                <a16:creationId xmlns:a16="http://schemas.microsoft.com/office/drawing/2014/main" id="{BFF574A7-762F-3B2A-E257-9E8B0BCD67CB}"/>
              </a:ext>
            </a:extLst>
          </p:cNvPr>
          <p:cNvSpPr>
            <a:spLocks noGrp="1"/>
          </p:cNvSpPr>
          <p:nvPr>
            <p:ph sz="quarter" idx="4"/>
          </p:nvPr>
        </p:nvSpPr>
        <p:spPr>
          <a:xfrm>
            <a:off x="5378116" y="2141379"/>
            <a:ext cx="6701589" cy="4263903"/>
          </a:xfrm>
        </p:spPr>
        <p:txBody>
          <a:bodyPr>
            <a:normAutofit/>
          </a:bodyPr>
          <a:lstStyle/>
          <a:p>
            <a:r>
              <a:rPr kumimoji="1" lang="en-US" altLang="ja-JP" dirty="0"/>
              <a:t>CPU:ESP32-WROOM-32E-N4</a:t>
            </a:r>
            <a:r>
              <a:rPr kumimoji="1" lang="ja-JP" altLang="en-US" dirty="0"/>
              <a:t>デュアルコア</a:t>
            </a:r>
            <a:endParaRPr kumimoji="1" lang="en-US" altLang="ja-JP" dirty="0"/>
          </a:p>
          <a:p>
            <a:pPr marL="0" indent="0">
              <a:buNone/>
            </a:pPr>
            <a:r>
              <a:rPr kumimoji="1" lang="ja-JP" altLang="en-US" dirty="0"/>
              <a:t>　　　</a:t>
            </a:r>
            <a:r>
              <a:rPr kumimoji="1" lang="en-US" altLang="ja-JP" dirty="0"/>
              <a:t>32bit LX6</a:t>
            </a:r>
            <a:r>
              <a:rPr kumimoji="1" lang="ja-JP" altLang="en-US" dirty="0"/>
              <a:t>マイクロプロセッサ、</a:t>
            </a:r>
            <a:r>
              <a:rPr kumimoji="1" lang="en-US" altLang="ja-JP" dirty="0"/>
              <a:t>160</a:t>
            </a:r>
            <a:r>
              <a:rPr kumimoji="1" lang="ja-JP" altLang="en-US" dirty="0"/>
              <a:t>～</a:t>
            </a:r>
            <a:r>
              <a:rPr kumimoji="1" lang="en-US" altLang="ja-JP" dirty="0"/>
              <a:t>240 MHz</a:t>
            </a:r>
            <a:endParaRPr kumimoji="1" lang="ja-JP" altLang="en-US" dirty="0"/>
          </a:p>
          <a:p>
            <a:r>
              <a:rPr kumimoji="1" lang="ja-JP" altLang="en-US" dirty="0"/>
              <a:t>メモリ</a:t>
            </a:r>
            <a:r>
              <a:rPr kumimoji="1" lang="en-US" altLang="ja-JP" dirty="0"/>
              <a:t>: 448 KB ROM 520 KB SRAM 16 KB SRAM in</a:t>
            </a:r>
            <a:r>
              <a:rPr kumimoji="1" lang="ja-JP" altLang="en-US" dirty="0"/>
              <a:t>　</a:t>
            </a:r>
            <a:r>
              <a:rPr kumimoji="1" lang="en-US" altLang="ja-JP" dirty="0"/>
              <a:t>RTC</a:t>
            </a:r>
          </a:p>
          <a:p>
            <a:pPr marL="0" indent="0">
              <a:buNone/>
            </a:pPr>
            <a:r>
              <a:rPr kumimoji="1" lang="ja-JP" altLang="en-US" dirty="0"/>
              <a:t>　　標準</a:t>
            </a:r>
            <a:r>
              <a:rPr kumimoji="1" lang="en-US" altLang="ja-JP" dirty="0"/>
              <a:t>4MB</a:t>
            </a:r>
            <a:r>
              <a:rPr kumimoji="1" lang="ja-JP" altLang="en-US" dirty="0"/>
              <a:t>の</a:t>
            </a:r>
            <a:r>
              <a:rPr kumimoji="1" lang="en-US" altLang="ja-JP" dirty="0" err="1"/>
              <a:t>FlashROM</a:t>
            </a:r>
            <a:endParaRPr kumimoji="1" lang="en-US" altLang="ja-JP" dirty="0"/>
          </a:p>
          <a:p>
            <a:r>
              <a:rPr kumimoji="1" lang="ja-JP" altLang="en-US" dirty="0"/>
              <a:t>無線接続</a:t>
            </a:r>
            <a:r>
              <a:rPr kumimoji="1" lang="en-US" altLang="ja-JP" dirty="0"/>
              <a:t>:</a:t>
            </a:r>
          </a:p>
          <a:p>
            <a:r>
              <a:rPr kumimoji="1" lang="en-US" altLang="ja-JP" dirty="0"/>
              <a:t>Wi-Fi 802.11 b/g/n/e/</a:t>
            </a:r>
            <a:r>
              <a:rPr kumimoji="1" lang="en-US" altLang="ja-JP" dirty="0" err="1"/>
              <a:t>i</a:t>
            </a:r>
            <a:endParaRPr kumimoji="1" lang="en-US" altLang="ja-JP" dirty="0"/>
          </a:p>
          <a:p>
            <a:r>
              <a:rPr kumimoji="1" lang="en-US" altLang="ja-JP" dirty="0"/>
              <a:t>Bluetooth v4.2 BR/EDR</a:t>
            </a:r>
            <a:r>
              <a:rPr kumimoji="1" lang="ja-JP" altLang="en-US" dirty="0"/>
              <a:t>と</a:t>
            </a:r>
            <a:r>
              <a:rPr kumimoji="1" lang="en-US" altLang="ja-JP" dirty="0"/>
              <a:t>BLE</a:t>
            </a:r>
          </a:p>
          <a:p>
            <a:r>
              <a:rPr kumimoji="1" lang="en-US" altLang="ja-JP" dirty="0"/>
              <a:t>Peripherals SD card, UART, SPI, SDIO, I2C, LED PWM,</a:t>
            </a:r>
          </a:p>
          <a:p>
            <a:r>
              <a:rPr kumimoji="1" lang="en-US" altLang="ja-JP" dirty="0"/>
              <a:t>Motor PWM, I2S, IR, pulse counter, GPIO,</a:t>
            </a:r>
          </a:p>
          <a:p>
            <a:r>
              <a:rPr kumimoji="1" lang="en-US" altLang="ja-JP" dirty="0"/>
              <a:t>capacitive touch sensor, ADC, DAC, TWAI®</a:t>
            </a:r>
            <a:endParaRPr kumimoji="1" lang="ja-JP" altLang="en-US" dirty="0"/>
          </a:p>
        </p:txBody>
      </p:sp>
    </p:spTree>
    <p:extLst>
      <p:ext uri="{BB962C8B-B14F-4D97-AF65-F5344CB8AC3E}">
        <p14:creationId xmlns:p14="http://schemas.microsoft.com/office/powerpoint/2010/main" val="172559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718FC-59AD-4658-5475-4FABE59F0127}"/>
              </a:ext>
            </a:extLst>
          </p:cNvPr>
          <p:cNvSpPr>
            <a:spLocks noGrp="1"/>
          </p:cNvSpPr>
          <p:nvPr>
            <p:ph type="title"/>
          </p:nvPr>
        </p:nvSpPr>
        <p:spPr/>
        <p:txBody>
          <a:bodyPr/>
          <a:lstStyle/>
          <a:p>
            <a:r>
              <a:rPr kumimoji="1" lang="en-US" altLang="ja-JP" dirty="0"/>
              <a:t>ESP32</a:t>
            </a:r>
            <a:r>
              <a:rPr kumimoji="1" lang="ja-JP" altLang="en-US" dirty="0"/>
              <a:t>　仕様②</a:t>
            </a:r>
            <a:r>
              <a:rPr kumimoji="1" lang="en-US" altLang="ja-JP" dirty="0"/>
              <a:t> (</a:t>
            </a:r>
            <a:r>
              <a:rPr kumimoji="1" lang="ja-JP" altLang="en-US" dirty="0"/>
              <a:t>周辺インターフェイス</a:t>
            </a:r>
            <a:r>
              <a:rPr kumimoji="1" lang="en-US" altLang="ja-JP" dirty="0"/>
              <a:t>)</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DB525DE4-53C7-5F74-4B28-DABC76002B07}"/>
              </a:ext>
            </a:extLst>
          </p:cNvPr>
          <p:cNvSpPr>
            <a:spLocks noGrp="1"/>
          </p:cNvSpPr>
          <p:nvPr>
            <p:ph idx="1"/>
          </p:nvPr>
        </p:nvSpPr>
        <p:spPr>
          <a:xfrm>
            <a:off x="1103312" y="1167063"/>
            <a:ext cx="8946541" cy="5534526"/>
          </a:xfrm>
        </p:spPr>
        <p:txBody>
          <a:bodyPr>
            <a:normAutofit fontScale="77500" lnSpcReduction="20000"/>
          </a:bodyPr>
          <a:lstStyle/>
          <a:p>
            <a:r>
              <a:rPr kumimoji="1" lang="en-US" altLang="ja-JP" dirty="0"/>
              <a:t>12</a:t>
            </a:r>
            <a:r>
              <a:rPr kumimoji="1" lang="ja-JP" altLang="en-US" dirty="0"/>
              <a:t>ビットの </a:t>
            </a:r>
            <a:r>
              <a:rPr kumimoji="1" lang="en-US" altLang="ja-JP" dirty="0"/>
              <a:t>SAR ADC </a:t>
            </a:r>
            <a:r>
              <a:rPr kumimoji="1" lang="ja-JP" altLang="en-US" dirty="0"/>
              <a:t>を</a:t>
            </a:r>
            <a:r>
              <a:rPr kumimoji="1" lang="en-US" altLang="ja-JP" dirty="0"/>
              <a:t>18</a:t>
            </a:r>
            <a:r>
              <a:rPr kumimoji="1" lang="ja-JP" altLang="en-US" dirty="0"/>
              <a:t>チャンネル</a:t>
            </a:r>
          </a:p>
          <a:p>
            <a:r>
              <a:rPr kumimoji="1" lang="en-US" altLang="ja-JP" dirty="0"/>
              <a:t>2×8</a:t>
            </a:r>
            <a:r>
              <a:rPr kumimoji="1" lang="ja-JP" altLang="en-US" dirty="0"/>
              <a:t>ビット </a:t>
            </a:r>
            <a:r>
              <a:rPr kumimoji="1" lang="en-US" altLang="ja-JP" dirty="0"/>
              <a:t>DAC</a:t>
            </a:r>
          </a:p>
          <a:p>
            <a:r>
              <a:rPr kumimoji="1" lang="en-US" altLang="ja-JP" dirty="0"/>
              <a:t>10×</a:t>
            </a:r>
            <a:r>
              <a:rPr kumimoji="1" lang="ja-JP" altLang="en-US" dirty="0"/>
              <a:t>タッチセンサー</a:t>
            </a:r>
          </a:p>
          <a:p>
            <a:r>
              <a:rPr kumimoji="1" lang="ja-JP" altLang="en-US" dirty="0"/>
              <a:t>温度センサ</a:t>
            </a:r>
          </a:p>
          <a:p>
            <a:r>
              <a:rPr kumimoji="1" lang="en-US" altLang="ja-JP" dirty="0"/>
              <a:t>4× SPI</a:t>
            </a:r>
          </a:p>
          <a:p>
            <a:r>
              <a:rPr kumimoji="1" lang="en-US" altLang="ja-JP" dirty="0"/>
              <a:t>2× I²S</a:t>
            </a:r>
          </a:p>
          <a:p>
            <a:r>
              <a:rPr kumimoji="1" lang="en-US" altLang="ja-JP" dirty="0"/>
              <a:t>2× I²C</a:t>
            </a:r>
          </a:p>
          <a:p>
            <a:r>
              <a:rPr kumimoji="1" lang="en-US" altLang="ja-JP" dirty="0"/>
              <a:t>3× UART</a:t>
            </a:r>
          </a:p>
          <a:p>
            <a:r>
              <a:rPr kumimoji="1" lang="en-US" altLang="ja-JP" dirty="0"/>
              <a:t>SD/SDIO/MMC </a:t>
            </a:r>
            <a:r>
              <a:rPr kumimoji="1" lang="ja-JP" altLang="en-US" dirty="0"/>
              <a:t>ホスト</a:t>
            </a:r>
          </a:p>
          <a:p>
            <a:r>
              <a:rPr kumimoji="1" lang="ja-JP" altLang="en-US" dirty="0"/>
              <a:t>スレーブ</a:t>
            </a:r>
            <a:r>
              <a:rPr kumimoji="1" lang="en-US" altLang="ja-JP" dirty="0"/>
              <a:t>(SDIO/SPI)</a:t>
            </a:r>
          </a:p>
          <a:p>
            <a:r>
              <a:rPr kumimoji="1" lang="ja-JP" altLang="en-US" dirty="0"/>
              <a:t>イーサネット </a:t>
            </a:r>
            <a:r>
              <a:rPr kumimoji="1" lang="en-US" altLang="ja-JP" dirty="0"/>
              <a:t>MAC</a:t>
            </a:r>
            <a:r>
              <a:rPr kumimoji="1" lang="ja-JP" altLang="en-US" dirty="0"/>
              <a:t>インターフェイス </a:t>
            </a:r>
            <a:r>
              <a:rPr kumimoji="1" lang="en-US" altLang="ja-JP" dirty="0"/>
              <a:t>DMA</a:t>
            </a:r>
            <a:r>
              <a:rPr kumimoji="1" lang="ja-JP" altLang="en-US" dirty="0"/>
              <a:t>および</a:t>
            </a:r>
            <a:r>
              <a:rPr kumimoji="1" lang="en-US" altLang="ja-JP" dirty="0"/>
              <a:t>IEEE1588</a:t>
            </a:r>
            <a:r>
              <a:rPr kumimoji="1" lang="ja-JP" altLang="en-US" dirty="0"/>
              <a:t>をサポート</a:t>
            </a:r>
          </a:p>
          <a:p>
            <a:r>
              <a:rPr kumimoji="1" lang="en-US" altLang="ja-JP" dirty="0"/>
              <a:t>CAN Bus 2.0</a:t>
            </a:r>
          </a:p>
          <a:p>
            <a:r>
              <a:rPr kumimoji="1" lang="en-US" altLang="ja-JP" dirty="0"/>
              <a:t>IR(TX/RX)</a:t>
            </a:r>
          </a:p>
          <a:p>
            <a:r>
              <a:rPr kumimoji="1" lang="ja-JP" altLang="en-US" dirty="0"/>
              <a:t>モータ用 </a:t>
            </a:r>
            <a:r>
              <a:rPr kumimoji="1" lang="en-US" altLang="ja-JP" dirty="0"/>
              <a:t>PWM</a:t>
            </a:r>
          </a:p>
          <a:p>
            <a:r>
              <a:rPr kumimoji="1" lang="en-US" altLang="ja-JP" dirty="0"/>
              <a:t>LED PWM </a:t>
            </a:r>
            <a:r>
              <a:rPr kumimoji="1" lang="ja-JP" altLang="en-US" dirty="0"/>
              <a:t>最大</a:t>
            </a:r>
            <a:r>
              <a:rPr kumimoji="1" lang="en-US" altLang="ja-JP" dirty="0"/>
              <a:t>16</a:t>
            </a:r>
            <a:r>
              <a:rPr kumimoji="1" lang="ja-JP" altLang="en-US" dirty="0"/>
              <a:t>チャンネル</a:t>
            </a:r>
          </a:p>
          <a:p>
            <a:r>
              <a:rPr kumimoji="1" lang="ja-JP" altLang="en-US" dirty="0"/>
              <a:t>ホールセンサー</a:t>
            </a:r>
          </a:p>
          <a:p>
            <a:r>
              <a:rPr kumimoji="1" lang="ja-JP" altLang="en-US" dirty="0"/>
              <a:t>超低消費電力アナログプリアンプ</a:t>
            </a:r>
          </a:p>
        </p:txBody>
      </p:sp>
    </p:spTree>
    <p:extLst>
      <p:ext uri="{BB962C8B-B14F-4D97-AF65-F5344CB8AC3E}">
        <p14:creationId xmlns:p14="http://schemas.microsoft.com/office/powerpoint/2010/main" val="96910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E464E-909C-DCA1-C29F-F627ED4CAE20}"/>
              </a:ext>
            </a:extLst>
          </p:cNvPr>
          <p:cNvSpPr>
            <a:spLocks noGrp="1"/>
          </p:cNvSpPr>
          <p:nvPr>
            <p:ph type="title"/>
          </p:nvPr>
        </p:nvSpPr>
        <p:spPr/>
        <p:txBody>
          <a:bodyPr/>
          <a:lstStyle/>
          <a:p>
            <a:r>
              <a:rPr kumimoji="1" lang="ja-JP" altLang="en-US" dirty="0"/>
              <a:t>なぜ</a:t>
            </a:r>
            <a:r>
              <a:rPr kumimoji="1" lang="en-US" altLang="ja-JP" dirty="0"/>
              <a:t>ESP32</a:t>
            </a:r>
            <a:r>
              <a:rPr kumimoji="1" lang="ja-JP" altLang="en-US" dirty="0"/>
              <a:t>を使用するのか</a:t>
            </a:r>
          </a:p>
        </p:txBody>
      </p:sp>
      <p:sp>
        <p:nvSpPr>
          <p:cNvPr id="3" name="コンテンツ プレースホルダー 2">
            <a:extLst>
              <a:ext uri="{FF2B5EF4-FFF2-40B4-BE49-F238E27FC236}">
                <a16:creationId xmlns:a16="http://schemas.microsoft.com/office/drawing/2014/main" id="{955A092E-18C5-35DB-C384-C904B2C57E60}"/>
              </a:ext>
            </a:extLst>
          </p:cNvPr>
          <p:cNvSpPr>
            <a:spLocks noGrp="1"/>
          </p:cNvSpPr>
          <p:nvPr>
            <p:ph idx="1"/>
          </p:nvPr>
        </p:nvSpPr>
        <p:spPr>
          <a:xfrm>
            <a:off x="1103312" y="1335506"/>
            <a:ext cx="9881520" cy="4912894"/>
          </a:xfrm>
        </p:spPr>
        <p:txBody>
          <a:bodyPr>
            <a:normAutofit/>
          </a:bodyPr>
          <a:lstStyle/>
          <a:p>
            <a:r>
              <a:rPr kumimoji="1" lang="en-US" altLang="ja-JP" dirty="0"/>
              <a:t>2016 </a:t>
            </a:r>
            <a:r>
              <a:rPr kumimoji="1" lang="ja-JP" altLang="en-US" dirty="0"/>
              <a:t>年に販売されてからその</a:t>
            </a:r>
            <a:r>
              <a:rPr kumimoji="1" lang="en-US" altLang="ja-JP" dirty="0"/>
              <a:t>OSS</a:t>
            </a:r>
            <a:r>
              <a:rPr kumimoji="1" lang="ja-JP" altLang="en-US" dirty="0"/>
              <a:t>的な特徴から様々な開発者が使用</a:t>
            </a:r>
            <a:endParaRPr kumimoji="1" lang="en-US" altLang="ja-JP" dirty="0"/>
          </a:p>
          <a:p>
            <a:pPr marL="0" indent="0">
              <a:buNone/>
            </a:pPr>
            <a:r>
              <a:rPr lang="ja-JP" altLang="en-US" dirty="0"/>
              <a:t>→結果、</a:t>
            </a:r>
            <a:r>
              <a:rPr lang="en-US" altLang="ja-JP" dirty="0" err="1"/>
              <a:t>RaspberryPi</a:t>
            </a:r>
            <a:r>
              <a:rPr kumimoji="1" lang="ja-JP" altLang="en-US" dirty="0"/>
              <a:t>のような環境となりマイコン版</a:t>
            </a:r>
            <a:r>
              <a:rPr lang="en-US" altLang="ja-JP" dirty="0" err="1"/>
              <a:t>RaspberryPi</a:t>
            </a:r>
            <a:r>
              <a:rPr kumimoji="1" lang="ja-JP" altLang="en-US" dirty="0"/>
              <a:t>とでも言うべき</a:t>
            </a:r>
            <a:br>
              <a:rPr kumimoji="1" lang="en-US" altLang="ja-JP" dirty="0"/>
            </a:br>
            <a:r>
              <a:rPr kumimoji="1" lang="ja-JP" altLang="en-US" dirty="0"/>
              <a:t>　 強力な</a:t>
            </a:r>
            <a:r>
              <a:rPr kumimoji="1" lang="en-US" altLang="ja-JP" dirty="0"/>
              <a:t>Eco</a:t>
            </a:r>
            <a:r>
              <a:rPr kumimoji="1" lang="ja-JP" altLang="en-US" dirty="0"/>
              <a:t>システム化をしている</a:t>
            </a:r>
            <a:endParaRPr kumimoji="1" lang="en-US" altLang="ja-JP" dirty="0"/>
          </a:p>
          <a:p>
            <a:endParaRPr kumimoji="1" lang="en-US" altLang="ja-JP" dirty="0"/>
          </a:p>
          <a:p>
            <a:r>
              <a:rPr kumimoji="1" lang="en-US" altLang="ja-JP" dirty="0"/>
              <a:t>Wi-Fi/Bluetooth LE 5.0</a:t>
            </a:r>
            <a:r>
              <a:rPr kumimoji="1" lang="ja-JP" altLang="en-US" dirty="0"/>
              <a:t>を搭載しており</a:t>
            </a:r>
            <a:r>
              <a:rPr kumimoji="1" lang="en-US" altLang="ja-JP" dirty="0"/>
              <a:t>2021</a:t>
            </a:r>
            <a:r>
              <a:rPr kumimoji="1" lang="ja-JP" altLang="en-US" dirty="0"/>
              <a:t>年</a:t>
            </a:r>
            <a:r>
              <a:rPr kumimoji="1" lang="en-US" altLang="ja-JP" dirty="0"/>
              <a:t>12</a:t>
            </a:r>
            <a:r>
              <a:rPr kumimoji="1" lang="ja-JP" altLang="en-US" dirty="0"/>
              <a:t>月</a:t>
            </a:r>
            <a:r>
              <a:rPr kumimoji="1" lang="en-US" altLang="ja-JP" dirty="0"/>
              <a:t>1</a:t>
            </a:r>
            <a:r>
              <a:rPr kumimoji="1" lang="ja-JP" altLang="en-US" dirty="0"/>
              <a:t>日から正式に</a:t>
            </a:r>
            <a:r>
              <a:rPr kumimoji="1" lang="en-US" altLang="ja-JP" dirty="0"/>
              <a:t>TELEC</a:t>
            </a:r>
            <a:r>
              <a:rPr kumimoji="1" lang="ja-JP" altLang="en-US" dirty="0"/>
              <a:t>取得済み</a:t>
            </a:r>
            <a:endParaRPr kumimoji="1" lang="en-US" altLang="ja-JP" dirty="0"/>
          </a:p>
          <a:p>
            <a:pPr marL="0" indent="0">
              <a:buNone/>
            </a:pPr>
            <a:r>
              <a:rPr lang="ja-JP" altLang="en-US" dirty="0"/>
              <a:t>→最初から</a:t>
            </a:r>
            <a:r>
              <a:rPr kumimoji="1" lang="en-US" altLang="ja-JP" dirty="0"/>
              <a:t>TELEC</a:t>
            </a:r>
            <a:r>
              <a:rPr kumimoji="1" lang="ja-JP" altLang="en-US" dirty="0"/>
              <a:t>取得済みのため開発費が削減可能</a:t>
            </a:r>
            <a:endParaRPr kumimoji="1" lang="en-US" altLang="ja-JP" dirty="0"/>
          </a:p>
          <a:p>
            <a:pPr marL="0" indent="0">
              <a:buNone/>
            </a:pPr>
            <a:endParaRPr lang="en-US" altLang="ja-JP" dirty="0"/>
          </a:p>
          <a:p>
            <a:r>
              <a:rPr kumimoji="1" lang="en-US" altLang="ja-JP" dirty="0"/>
              <a:t>C/C++</a:t>
            </a:r>
            <a:r>
              <a:rPr kumimoji="1" lang="ja-JP" altLang="en-US" dirty="0"/>
              <a:t>言語ライクな</a:t>
            </a:r>
            <a:r>
              <a:rPr kumimoji="1" lang="en-US" altLang="ja-JP" dirty="0"/>
              <a:t>Arduino</a:t>
            </a:r>
            <a:r>
              <a:rPr kumimoji="1" lang="ja-JP" altLang="en-US" dirty="0"/>
              <a:t>言語や</a:t>
            </a:r>
            <a:r>
              <a:rPr kumimoji="1" lang="en-US" altLang="ja-JP" dirty="0" err="1"/>
              <a:t>MicroPython</a:t>
            </a:r>
            <a:r>
              <a:rPr lang="ja-JP" altLang="en-US" dirty="0"/>
              <a:t>が使用可能</a:t>
            </a:r>
            <a:endParaRPr lang="en-US" altLang="ja-JP" dirty="0"/>
          </a:p>
          <a:p>
            <a:pPr marL="0" indent="0">
              <a:buNone/>
            </a:pPr>
            <a:r>
              <a:rPr kumimoji="1" lang="ja-JP" altLang="en-US" dirty="0"/>
              <a:t>→開発難易度が低く手軽に開発環境が構築できる</a:t>
            </a:r>
            <a:endParaRPr kumimoji="1" lang="en-US" altLang="ja-JP" dirty="0"/>
          </a:p>
          <a:p>
            <a:pPr marL="0" indent="0">
              <a:buNone/>
            </a:pPr>
            <a:endParaRPr lang="en-US" altLang="ja-JP" dirty="0"/>
          </a:p>
          <a:p>
            <a:r>
              <a:rPr lang="ja-JP" altLang="en-US" dirty="0"/>
              <a:t>スクラッチでの開発と比較した場合、非常に</a:t>
            </a:r>
            <a:r>
              <a:rPr kumimoji="1" lang="ja-JP" altLang="en-US" dirty="0"/>
              <a:t>安価である</a:t>
            </a:r>
            <a:endParaRPr kumimoji="1" lang="en-US" altLang="ja-JP" dirty="0"/>
          </a:p>
          <a:p>
            <a:pPr marL="0" indent="0">
              <a:buNone/>
            </a:pPr>
            <a:endParaRPr lang="en-US" altLang="ja-JP" dirty="0"/>
          </a:p>
          <a:p>
            <a:pPr marL="0" indent="0">
              <a:buNone/>
            </a:pP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365551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2BBE-37C6-560F-E2B2-7C5BC0062A1E}"/>
              </a:ext>
            </a:extLst>
          </p:cNvPr>
          <p:cNvSpPr>
            <a:spLocks noGrp="1"/>
          </p:cNvSpPr>
          <p:nvPr>
            <p:ph type="title"/>
          </p:nvPr>
        </p:nvSpPr>
        <p:spPr/>
        <p:txBody>
          <a:bodyPr/>
          <a:lstStyle/>
          <a:p>
            <a:r>
              <a:rPr kumimoji="1" lang="ja-JP" altLang="en-US" dirty="0"/>
              <a:t>開発環境</a:t>
            </a:r>
          </a:p>
        </p:txBody>
      </p:sp>
      <p:sp>
        <p:nvSpPr>
          <p:cNvPr id="3" name="コンテンツ プレースホルダー 2">
            <a:extLst>
              <a:ext uri="{FF2B5EF4-FFF2-40B4-BE49-F238E27FC236}">
                <a16:creationId xmlns:a16="http://schemas.microsoft.com/office/drawing/2014/main" id="{C4072CDF-2DDA-E760-BE81-8ECA48640C35}"/>
              </a:ext>
            </a:extLst>
          </p:cNvPr>
          <p:cNvSpPr>
            <a:spLocks noGrp="1"/>
          </p:cNvSpPr>
          <p:nvPr>
            <p:ph idx="1"/>
          </p:nvPr>
        </p:nvSpPr>
        <p:spPr>
          <a:xfrm>
            <a:off x="1104293" y="1721613"/>
            <a:ext cx="8946541" cy="4195481"/>
          </a:xfrm>
        </p:spPr>
        <p:txBody>
          <a:bodyPr>
            <a:normAutofit lnSpcReduction="10000"/>
          </a:bodyPr>
          <a:lstStyle/>
          <a:p>
            <a:r>
              <a:rPr kumimoji="1" lang="ja-JP" altLang="en-US" dirty="0"/>
              <a:t>開発は</a:t>
            </a:r>
            <a:r>
              <a:rPr kumimoji="1" lang="en-US" altLang="ja-JP" dirty="0"/>
              <a:t>ESP32</a:t>
            </a:r>
            <a:r>
              <a:rPr kumimoji="1" lang="ja-JP" altLang="en-US" dirty="0"/>
              <a:t>の環境をそのまま使うものとし、当社が開発を受託した場合でも納品時に全て開示しプロプラコードは原則ないものとする。</a:t>
            </a:r>
          </a:p>
          <a:p>
            <a:endParaRPr kumimoji="1" lang="ja-JP" altLang="en-US" dirty="0"/>
          </a:p>
          <a:p>
            <a:r>
              <a:rPr kumimoji="1" lang="ja-JP" altLang="en-US" dirty="0"/>
              <a:t>センサーは</a:t>
            </a:r>
            <a:r>
              <a:rPr lang="ja-JP" altLang="en-US" dirty="0"/>
              <a:t>お客様</a:t>
            </a:r>
            <a:r>
              <a:rPr kumimoji="1" lang="ja-JP" altLang="en-US" dirty="0"/>
              <a:t>と相談し当社で選択し、調達実装、入力し送信できることを確認するまでを開発受託することを基本とする。</a:t>
            </a:r>
          </a:p>
          <a:p>
            <a:endParaRPr kumimoji="1" lang="ja-JP" altLang="en-US" dirty="0"/>
          </a:p>
          <a:p>
            <a:r>
              <a:rPr kumimoji="1" lang="ja-JP" altLang="en-US" dirty="0"/>
              <a:t>但し本製品を購入して頂くことが前提ですが、お客様</a:t>
            </a:r>
            <a:r>
              <a:rPr lang="ja-JP" altLang="en-US" dirty="0"/>
              <a:t>にて</a:t>
            </a:r>
            <a:r>
              <a:rPr kumimoji="1" lang="ja-JP" altLang="en-US" dirty="0"/>
              <a:t>センサーの選定頂き、アクセスも送信も開発可能です。</a:t>
            </a:r>
            <a:endParaRPr kumimoji="1" lang="en-US" altLang="ja-JP" dirty="0"/>
          </a:p>
          <a:p>
            <a:endParaRPr kumimoji="1" lang="en-US" altLang="ja-JP" dirty="0"/>
          </a:p>
          <a:p>
            <a:r>
              <a:rPr kumimoji="1" lang="ja-JP" altLang="en-US" dirty="0"/>
              <a:t>そのための契約は必要となりますが、すべてのソースコードを開示することで、お客様での開発が容易となります。</a:t>
            </a:r>
          </a:p>
          <a:p>
            <a:endParaRPr kumimoji="1" lang="ja-JP" altLang="en-US" dirty="0"/>
          </a:p>
        </p:txBody>
      </p:sp>
    </p:spTree>
    <p:extLst>
      <p:ext uri="{BB962C8B-B14F-4D97-AF65-F5344CB8AC3E}">
        <p14:creationId xmlns:p14="http://schemas.microsoft.com/office/powerpoint/2010/main" val="152656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BA18B-3DC3-78F4-35D7-15CBAA9888C1}"/>
              </a:ext>
            </a:extLst>
          </p:cNvPr>
          <p:cNvSpPr>
            <a:spLocks noGrp="1"/>
          </p:cNvSpPr>
          <p:nvPr>
            <p:ph type="title"/>
          </p:nvPr>
        </p:nvSpPr>
        <p:spPr/>
        <p:txBody>
          <a:bodyPr/>
          <a:lstStyle/>
          <a:p>
            <a:r>
              <a:rPr kumimoji="1" lang="en-US" altLang="ja-JP" dirty="0"/>
              <a:t>IoT</a:t>
            </a:r>
            <a:r>
              <a:rPr kumimoji="1" lang="ja-JP" altLang="en-US" dirty="0"/>
              <a:t>　</a:t>
            </a:r>
            <a:r>
              <a:rPr kumimoji="1" lang="en-US" altLang="ja-JP" dirty="0"/>
              <a:t>ESP32</a:t>
            </a:r>
            <a:r>
              <a:rPr kumimoji="1" lang="ja-JP" altLang="en-US" dirty="0"/>
              <a:t>の特徴①</a:t>
            </a:r>
          </a:p>
        </p:txBody>
      </p:sp>
      <p:sp>
        <p:nvSpPr>
          <p:cNvPr id="3" name="コンテンツ プレースホルダー 2">
            <a:extLst>
              <a:ext uri="{FF2B5EF4-FFF2-40B4-BE49-F238E27FC236}">
                <a16:creationId xmlns:a16="http://schemas.microsoft.com/office/drawing/2014/main" id="{465DA451-0F24-0426-27A2-AEFB76AC3EEF}"/>
              </a:ext>
            </a:extLst>
          </p:cNvPr>
          <p:cNvSpPr>
            <a:spLocks noGrp="1"/>
          </p:cNvSpPr>
          <p:nvPr>
            <p:ph idx="1"/>
          </p:nvPr>
        </p:nvSpPr>
        <p:spPr>
          <a:xfrm>
            <a:off x="1103312" y="1311443"/>
            <a:ext cx="9610602" cy="4896852"/>
          </a:xfrm>
        </p:spPr>
        <p:txBody>
          <a:bodyPr/>
          <a:lstStyle/>
          <a:p>
            <a:r>
              <a:rPr kumimoji="1" lang="en-US" altLang="ja-JP" dirty="0"/>
              <a:t>1Ah</a:t>
            </a:r>
            <a:r>
              <a:rPr kumimoji="1" lang="ja-JP" altLang="en-US" dirty="0"/>
              <a:t>無線モジュールを搭載し、</a:t>
            </a:r>
            <a:r>
              <a:rPr kumimoji="1" lang="en-US" altLang="ja-JP" dirty="0"/>
              <a:t>10m</a:t>
            </a:r>
            <a:r>
              <a:rPr kumimoji="1" lang="ja-JP" altLang="en-US" dirty="0"/>
              <a:t>程度の範囲の距離は</a:t>
            </a:r>
            <a:r>
              <a:rPr kumimoji="1" lang="en-US" altLang="ja-JP" dirty="0"/>
              <a:t>Wi-Fi</a:t>
            </a:r>
            <a:r>
              <a:rPr kumimoji="1" lang="ja-JP" altLang="en-US" dirty="0"/>
              <a:t>、それより長い距離は</a:t>
            </a:r>
            <a:r>
              <a:rPr kumimoji="1" lang="en-US" altLang="ja-JP" dirty="0"/>
              <a:t>11Ah</a:t>
            </a:r>
            <a:r>
              <a:rPr kumimoji="1" lang="ja-JP" altLang="en-US" dirty="0"/>
              <a:t>（見通しで２</a:t>
            </a:r>
            <a:r>
              <a:rPr kumimoji="1" lang="en-US" altLang="ja-JP" dirty="0"/>
              <a:t>K</a:t>
            </a:r>
            <a:r>
              <a:rPr kumimoji="1" lang="ja-JP" altLang="en-US" dirty="0"/>
              <a:t>ｍ障害物があっても</a:t>
            </a:r>
            <a:r>
              <a:rPr kumimoji="1" lang="en-US" altLang="ja-JP" dirty="0"/>
              <a:t>500m</a:t>
            </a:r>
            <a:r>
              <a:rPr kumimoji="1" lang="ja-JP" altLang="en-US" dirty="0"/>
              <a:t>程度）で繋ぐことにより、理想的な</a:t>
            </a:r>
            <a:r>
              <a:rPr kumimoji="1" lang="en-US" altLang="ja-JP" dirty="0"/>
              <a:t>IoT</a:t>
            </a:r>
            <a:r>
              <a:rPr kumimoji="1" lang="ja-JP" altLang="en-US" dirty="0"/>
              <a:t>ノードを構築</a:t>
            </a:r>
            <a:endParaRPr kumimoji="1" lang="en-US" altLang="ja-JP" dirty="0"/>
          </a:p>
          <a:p>
            <a:endParaRPr lang="en-US" altLang="ja-JP" dirty="0"/>
          </a:p>
          <a:p>
            <a:endParaRPr kumimoji="1" lang="en-US" altLang="ja-JP" dirty="0"/>
          </a:p>
          <a:p>
            <a:endParaRPr lang="en-US" altLang="ja-JP" dirty="0"/>
          </a:p>
          <a:p>
            <a:endParaRPr lang="en-US" altLang="ja-JP" dirty="0"/>
          </a:p>
          <a:p>
            <a:endParaRPr lang="en-US" altLang="ja-JP" dirty="0"/>
          </a:p>
          <a:p>
            <a:pPr marL="0" indent="0">
              <a:buNone/>
            </a:pPr>
            <a:endParaRPr lang="en-US" altLang="ja-JP" dirty="0"/>
          </a:p>
          <a:p>
            <a:pPr marL="0" indent="0">
              <a:buNone/>
            </a:pPr>
            <a:r>
              <a:rPr lang="ja-JP" altLang="en-US" dirty="0"/>
              <a:t>→これにより工場全体を網羅するセンサーネットワークを構築可能と考えており、</a:t>
            </a:r>
            <a:br>
              <a:rPr lang="en-US" altLang="ja-JP" dirty="0"/>
            </a:br>
            <a:r>
              <a:rPr lang="ja-JP" altLang="en-US" dirty="0"/>
              <a:t>１台の</a:t>
            </a:r>
            <a:r>
              <a:rPr lang="en-US" altLang="ja-JP" dirty="0" err="1"/>
              <a:t>IoTBOX</a:t>
            </a:r>
            <a:r>
              <a:rPr lang="ja-JP" altLang="en-US" dirty="0"/>
              <a:t>で収集可能です。</a:t>
            </a:r>
            <a:endParaRPr lang="en-US" altLang="ja-JP" dirty="0"/>
          </a:p>
          <a:p>
            <a:pPr marL="0" indent="0">
              <a:buNone/>
            </a:pPr>
            <a:endParaRPr lang="en-US" altLang="ja-JP" dirty="0"/>
          </a:p>
          <a:p>
            <a:endParaRPr kumimoji="1" lang="ja-JP" altLang="en-US" dirty="0"/>
          </a:p>
        </p:txBody>
      </p:sp>
      <p:sp>
        <p:nvSpPr>
          <p:cNvPr id="5" name="楕円 4">
            <a:extLst>
              <a:ext uri="{FF2B5EF4-FFF2-40B4-BE49-F238E27FC236}">
                <a16:creationId xmlns:a16="http://schemas.microsoft.com/office/drawing/2014/main" id="{8A274F4B-BEBA-8E5B-4BDB-A50316FD4D29}"/>
              </a:ext>
            </a:extLst>
          </p:cNvPr>
          <p:cNvSpPr/>
          <p:nvPr/>
        </p:nvSpPr>
        <p:spPr>
          <a:xfrm>
            <a:off x="1478086" y="2466666"/>
            <a:ext cx="4447674" cy="18889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3664296A-4FF4-DE02-117C-563798BD3803}"/>
              </a:ext>
            </a:extLst>
          </p:cNvPr>
          <p:cNvSpPr/>
          <p:nvPr/>
        </p:nvSpPr>
        <p:spPr>
          <a:xfrm>
            <a:off x="1477105" y="2905626"/>
            <a:ext cx="2381727" cy="10467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2524302-18F6-00C0-61EC-A3A3043AB119}"/>
              </a:ext>
            </a:extLst>
          </p:cNvPr>
          <p:cNvSpPr txBox="1"/>
          <p:nvPr/>
        </p:nvSpPr>
        <p:spPr>
          <a:xfrm>
            <a:off x="2782699" y="3059793"/>
            <a:ext cx="818148" cy="369332"/>
          </a:xfrm>
          <a:prstGeom prst="rect">
            <a:avLst/>
          </a:prstGeom>
          <a:noFill/>
        </p:spPr>
        <p:txBody>
          <a:bodyPr wrap="square" rtlCol="0">
            <a:spAutoFit/>
          </a:bodyPr>
          <a:lstStyle/>
          <a:p>
            <a:r>
              <a:rPr kumimoji="1" lang="en-US" altLang="ja-JP" dirty="0">
                <a:solidFill>
                  <a:schemeClr val="bg1"/>
                </a:solidFill>
              </a:rPr>
              <a:t>Wi-Fi</a:t>
            </a:r>
            <a:endParaRPr kumimoji="1" lang="ja-JP" altLang="en-US" dirty="0">
              <a:solidFill>
                <a:schemeClr val="bg1"/>
              </a:solidFill>
            </a:endParaRPr>
          </a:p>
        </p:txBody>
      </p:sp>
      <p:sp>
        <p:nvSpPr>
          <p:cNvPr id="8" name="テキスト ボックス 7">
            <a:extLst>
              <a:ext uri="{FF2B5EF4-FFF2-40B4-BE49-F238E27FC236}">
                <a16:creationId xmlns:a16="http://schemas.microsoft.com/office/drawing/2014/main" id="{B2705389-D495-4948-7EDA-6FFF7492D4D9}"/>
              </a:ext>
            </a:extLst>
          </p:cNvPr>
          <p:cNvSpPr txBox="1"/>
          <p:nvPr/>
        </p:nvSpPr>
        <p:spPr>
          <a:xfrm>
            <a:off x="4224425" y="2662331"/>
            <a:ext cx="1130969" cy="369332"/>
          </a:xfrm>
          <a:prstGeom prst="rect">
            <a:avLst/>
          </a:prstGeom>
          <a:noFill/>
        </p:spPr>
        <p:txBody>
          <a:bodyPr wrap="square" rtlCol="0">
            <a:spAutoFit/>
          </a:bodyPr>
          <a:lstStyle/>
          <a:p>
            <a:r>
              <a:rPr kumimoji="1" lang="en-US" altLang="ja-JP" dirty="0">
                <a:solidFill>
                  <a:schemeClr val="bg1"/>
                </a:solidFill>
              </a:rPr>
              <a:t>11ah</a:t>
            </a:r>
            <a:endParaRPr kumimoji="1" lang="ja-JP" altLang="en-US" dirty="0">
              <a:solidFill>
                <a:schemeClr val="bg1"/>
              </a:solidFill>
            </a:endParaRPr>
          </a:p>
        </p:txBody>
      </p:sp>
      <p:sp>
        <p:nvSpPr>
          <p:cNvPr id="9" name="フローチャート: 処理 8">
            <a:extLst>
              <a:ext uri="{FF2B5EF4-FFF2-40B4-BE49-F238E27FC236}">
                <a16:creationId xmlns:a16="http://schemas.microsoft.com/office/drawing/2014/main" id="{C3CBEEC1-BECA-3766-0D0D-8EB3F8D3E107}"/>
              </a:ext>
            </a:extLst>
          </p:cNvPr>
          <p:cNvSpPr/>
          <p:nvPr/>
        </p:nvSpPr>
        <p:spPr>
          <a:xfrm>
            <a:off x="1560416" y="3248385"/>
            <a:ext cx="1070812" cy="369332"/>
          </a:xfrm>
          <a:prstGeom prst="flowChartProcess">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8D48F33-C9DD-C308-3A1E-70E8D75A4CA5}"/>
              </a:ext>
            </a:extLst>
          </p:cNvPr>
          <p:cNvSpPr txBox="1"/>
          <p:nvPr/>
        </p:nvSpPr>
        <p:spPr>
          <a:xfrm>
            <a:off x="1560416" y="3244459"/>
            <a:ext cx="818148" cy="369332"/>
          </a:xfrm>
          <a:prstGeom prst="rect">
            <a:avLst/>
          </a:prstGeom>
          <a:noFill/>
        </p:spPr>
        <p:txBody>
          <a:bodyPr wrap="square" rtlCol="0">
            <a:spAutoFit/>
          </a:bodyPr>
          <a:lstStyle/>
          <a:p>
            <a:r>
              <a:rPr kumimoji="1" lang="en-US" altLang="ja-JP" dirty="0"/>
              <a:t>ESP32</a:t>
            </a:r>
            <a:endParaRPr kumimoji="1" lang="ja-JP" altLang="en-US" dirty="0"/>
          </a:p>
        </p:txBody>
      </p:sp>
    </p:spTree>
    <p:extLst>
      <p:ext uri="{BB962C8B-B14F-4D97-AF65-F5344CB8AC3E}">
        <p14:creationId xmlns:p14="http://schemas.microsoft.com/office/powerpoint/2010/main" val="1401395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50521412_TF78884036_Win32" id="{CB2AF800-205E-4A7C-88B1-A589E34DC90D}" vid="{3ECE9C51-83C9-4797-8FFD-559E8CE9A41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C88F1-1664-415F-AFCE-F6CF4580981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D16958A-754B-4396-9457-FD7A427A3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デジタルのデザイン</Template>
  <TotalTime>152</TotalTime>
  <Words>1028</Words>
  <Application>Microsoft Office PowerPoint</Application>
  <PresentationFormat>ワイド画面</PresentationFormat>
  <Paragraphs>134</Paragraphs>
  <Slides>14</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ＭＳ</vt:lpstr>
      <vt:lpstr>メイリオ</vt:lpstr>
      <vt:lpstr>Arial</vt:lpstr>
      <vt:lpstr>Century</vt:lpstr>
      <vt:lpstr>Century Gothic</vt:lpstr>
      <vt:lpstr>Wingdings 3</vt:lpstr>
      <vt:lpstr>イオン</vt:lpstr>
      <vt:lpstr>IoT-ESP32　</vt:lpstr>
      <vt:lpstr>ESP32とは</vt:lpstr>
      <vt:lpstr>FAQ</vt:lpstr>
      <vt:lpstr>ESP32 パッケージイメージ</vt:lpstr>
      <vt:lpstr>ESP32　仕様①</vt:lpstr>
      <vt:lpstr>ESP32　仕様② (周辺インターフェイス) </vt:lpstr>
      <vt:lpstr>なぜESP32を使用するのか</vt:lpstr>
      <vt:lpstr>開発環境</vt:lpstr>
      <vt:lpstr>IoT　ESP32の特徴①</vt:lpstr>
      <vt:lpstr>IoT　ESP32の特徴②</vt:lpstr>
      <vt:lpstr>IoT　ESP32　イメージ図</vt:lpstr>
      <vt:lpstr>動作モデル</vt:lpstr>
      <vt:lpstr>市販GROVEセンサー</vt:lpstr>
      <vt:lpstr>お問い合わせ先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デジタルのデザイン</dc:title>
  <dc:creator>愛宕 貴之</dc:creator>
  <cp:lastModifiedBy>林 有介</cp:lastModifiedBy>
  <cp:revision>32</cp:revision>
  <dcterms:created xsi:type="dcterms:W3CDTF">2023-09-22T08:26:05Z</dcterms:created>
  <dcterms:modified xsi:type="dcterms:W3CDTF">2023-10-02T08:11:16Z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